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461" r:id="rId5"/>
    <p:sldId id="478" r:id="rId6"/>
    <p:sldId id="466" r:id="rId7"/>
    <p:sldId id="467" r:id="rId8"/>
    <p:sldId id="476" r:id="rId9"/>
    <p:sldId id="469" r:id="rId10"/>
    <p:sldId id="472" r:id="rId11"/>
    <p:sldId id="477" r:id="rId12"/>
    <p:sldId id="460" r:id="rId13"/>
  </p:sldIdLst>
  <p:sldSz cx="9144000" cy="6858000" type="screen4x3"/>
  <p:notesSz cx="6810375" cy="99425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510" autoAdjust="0"/>
    <p:restoredTop sz="95463" autoAdjust="0"/>
  </p:normalViewPr>
  <p:slideViewPr>
    <p:cSldViewPr>
      <p:cViewPr>
        <p:scale>
          <a:sx n="100" d="100"/>
          <a:sy n="100" d="100"/>
        </p:scale>
        <p:origin x="-1666" y="-91"/>
      </p:cViewPr>
      <p:guideLst>
        <p:guide orient="horz" pos="4065"/>
        <p:guide orient="horz" pos="845"/>
        <p:guide orient="horz" pos="1298"/>
        <p:guide pos="884"/>
        <p:guide pos="5424"/>
        <p:guide pos="3833"/>
        <p:guide pos="1292"/>
      </p:guideLst>
    </p:cSldViewPr>
  </p:slideViewPr>
  <p:outlineViewPr>
    <p:cViewPr>
      <p:scale>
        <a:sx n="33" d="100"/>
        <a:sy n="33" d="100"/>
      </p:scale>
      <p:origin x="0" y="13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7638" y="1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r>
              <a:rPr lang="nl-NL" smtClean="0"/>
              <a:t>donderdag 8 oktober 2015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443663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r>
              <a:rPr lang="nl-NL" smtClean="0"/>
              <a:t>Stefan van Heumen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7638" y="9443663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E667C337-BE69-40D5-A2C3-B572D8434EA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79370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8" y="1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r>
              <a:rPr lang="nl-NL" smtClean="0"/>
              <a:t>donderdag 8 oktober 2015</a:t>
            </a:r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20" tIns="47860" rIns="95720" bIns="4786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5720" tIns="47860" rIns="95720" bIns="4786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43663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r>
              <a:rPr lang="nl-NL" smtClean="0"/>
              <a:t>Stefan van Heumen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8" y="9443663"/>
            <a:ext cx="2951162" cy="497126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801935DF-413D-4C75-8A60-925A728E0BBB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766074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521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956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998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756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300" dirty="0"/>
              <a:t>De definitie van de waterrobuustheid van een ziekenhuis luidt: </a:t>
            </a:r>
          </a:p>
          <a:p>
            <a:r>
              <a:rPr lang="nl-NL" sz="1300" dirty="0"/>
              <a:t>Het voorbereid zijn als ziekenhuisorganisatie op ernstige wateroverlast in de vorm van een overstroming</a:t>
            </a:r>
            <a:r>
              <a:rPr lang="nl-NL" sz="1300" i="1" dirty="0"/>
              <a:t> </a:t>
            </a:r>
            <a:r>
              <a:rPr lang="nl-NL" sz="1300" dirty="0"/>
              <a:t>of extreme regenval</a:t>
            </a:r>
            <a:r>
              <a:rPr lang="nl-NL" sz="1300" i="1" dirty="0"/>
              <a:t> </a:t>
            </a:r>
            <a:r>
              <a:rPr lang="nl-NL" sz="1300" dirty="0"/>
              <a:t>die gevaar oplevert voor de patiëntveiligheid en de bedrijfsvoering van het ziekenhuis. </a:t>
            </a:r>
            <a:endParaRPr lang="nl-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35DF-413D-4C75-8A60-925A728E0BBB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474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92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57198"/>
            <a:r>
              <a:rPr lang="nl-NL" dirty="0" smtClean="0"/>
              <a:t>*) nadat (nood)voorraden op zijn (drinkwater, medische gassen, medicijnen, diesel voor NSA etc.) en nutsvoorzieningen zijn uitgeschakeld (aardgas, elektriciteit, drinkwater).</a:t>
            </a:r>
          </a:p>
          <a:p>
            <a:endParaRPr lang="nl-NL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35DF-413D-4C75-8A60-925A728E0BBB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7031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642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donderdag 8 oktober 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552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14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 userDrawn="1"/>
        </p:nvSpPr>
        <p:spPr>
          <a:xfrm>
            <a:off x="0" y="6390853"/>
            <a:ext cx="9143622" cy="4638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tno_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7"/>
          <a:stretch/>
        </p:blipFill>
        <p:spPr>
          <a:xfrm>
            <a:off x="0" y="0"/>
            <a:ext cx="9144000" cy="2200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8054114" cy="4182150"/>
          </a:xfrm>
          <a:solidFill>
            <a:srgbClr val="FFFFFF"/>
          </a:solidFill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8679234" y="6562800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-7200" y="2200275"/>
            <a:ext cx="9158400" cy="4190578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9357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5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561777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0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6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4540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0" name="Afbeelding 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64" y="1280811"/>
            <a:ext cx="34612" cy="126000"/>
          </a:xfrm>
          <a:prstGeom prst="rect">
            <a:avLst/>
          </a:prstGeom>
        </p:spPr>
      </p:pic>
      <p:sp>
        <p:nvSpPr>
          <p:cNvPr id="71" name="Rechthoek 70"/>
          <p:cNvSpPr/>
          <p:nvPr userDrawn="1"/>
        </p:nvSpPr>
        <p:spPr>
          <a:xfrm>
            <a:off x="2226469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2319232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73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2319232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4" name="Afbeelding 7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6" y="1280811"/>
            <a:ext cx="34612" cy="126000"/>
          </a:xfrm>
          <a:prstGeom prst="rect">
            <a:avLst/>
          </a:prstGeom>
        </p:spPr>
      </p:pic>
      <p:sp>
        <p:nvSpPr>
          <p:cNvPr id="75" name="Rechthoek 74"/>
          <p:cNvSpPr/>
          <p:nvPr userDrawn="1"/>
        </p:nvSpPr>
        <p:spPr>
          <a:xfrm>
            <a:off x="3889003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3981766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77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981766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78" name="Afbeelding 7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90" y="1280811"/>
            <a:ext cx="34612" cy="126000"/>
          </a:xfrm>
          <a:prstGeom prst="rect">
            <a:avLst/>
          </a:prstGeom>
        </p:spPr>
      </p:pic>
      <p:sp>
        <p:nvSpPr>
          <p:cNvPr id="79" name="Rechthoek 78"/>
          <p:cNvSpPr/>
          <p:nvPr userDrawn="1"/>
        </p:nvSpPr>
        <p:spPr>
          <a:xfrm>
            <a:off x="5550520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5643283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81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5643283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82" name="Afbeelding 8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07" y="1280811"/>
            <a:ext cx="34612" cy="126000"/>
          </a:xfrm>
          <a:prstGeom prst="rect">
            <a:avLst/>
          </a:prstGeom>
        </p:spPr>
      </p:pic>
      <p:sp>
        <p:nvSpPr>
          <p:cNvPr id="83" name="Rechthoek 82"/>
          <p:cNvSpPr/>
          <p:nvPr userDrawn="1"/>
        </p:nvSpPr>
        <p:spPr>
          <a:xfrm>
            <a:off x="7211763" y="1192928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7304526" y="1268565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85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7304526" y="1799471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86" name="Afbeelding 8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50" y="1280811"/>
            <a:ext cx="34612" cy="126000"/>
          </a:xfrm>
          <a:prstGeom prst="rect">
            <a:avLst/>
          </a:prstGeom>
        </p:spPr>
      </p:pic>
      <p:sp>
        <p:nvSpPr>
          <p:cNvPr id="87" name="Rechthoek 86"/>
          <p:cNvSpPr/>
          <p:nvPr userDrawn="1"/>
        </p:nvSpPr>
        <p:spPr>
          <a:xfrm>
            <a:off x="564952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57715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89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657715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0" name="Afbeelding 8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39" y="3046735"/>
            <a:ext cx="34612" cy="126000"/>
          </a:xfrm>
          <a:prstGeom prst="rect">
            <a:avLst/>
          </a:prstGeom>
        </p:spPr>
      </p:pic>
      <p:sp>
        <p:nvSpPr>
          <p:cNvPr id="91" name="Rechthoek 90"/>
          <p:cNvSpPr/>
          <p:nvPr userDrawn="1"/>
        </p:nvSpPr>
        <p:spPr>
          <a:xfrm>
            <a:off x="2229644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2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2322407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93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2322407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4" name="Afbeelding 9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31" y="3046735"/>
            <a:ext cx="34612" cy="126000"/>
          </a:xfrm>
          <a:prstGeom prst="rect">
            <a:avLst/>
          </a:prstGeom>
        </p:spPr>
      </p:pic>
      <p:sp>
        <p:nvSpPr>
          <p:cNvPr id="95" name="Rechthoek 94"/>
          <p:cNvSpPr/>
          <p:nvPr userDrawn="1"/>
        </p:nvSpPr>
        <p:spPr>
          <a:xfrm>
            <a:off x="3892178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6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3984941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97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3984941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98" name="Afbeelding 9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65" y="3046735"/>
            <a:ext cx="34612" cy="126000"/>
          </a:xfrm>
          <a:prstGeom prst="rect">
            <a:avLst/>
          </a:prstGeom>
        </p:spPr>
      </p:pic>
      <p:sp>
        <p:nvSpPr>
          <p:cNvPr id="99" name="Rechthoek 98"/>
          <p:cNvSpPr/>
          <p:nvPr userDrawn="1"/>
        </p:nvSpPr>
        <p:spPr>
          <a:xfrm>
            <a:off x="5553695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0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5646458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01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5646458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02" name="Afbeelding 10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2" y="3046735"/>
            <a:ext cx="34612" cy="126000"/>
          </a:xfrm>
          <a:prstGeom prst="rect">
            <a:avLst/>
          </a:prstGeom>
        </p:spPr>
      </p:pic>
      <p:sp>
        <p:nvSpPr>
          <p:cNvPr id="103" name="Rechthoek 102"/>
          <p:cNvSpPr/>
          <p:nvPr userDrawn="1"/>
        </p:nvSpPr>
        <p:spPr>
          <a:xfrm>
            <a:off x="7214938" y="2958852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4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7307701" y="3034489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05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7307701" y="3565395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06" name="Afbeelding 10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25" y="3046735"/>
            <a:ext cx="34612" cy="126000"/>
          </a:xfrm>
          <a:prstGeom prst="rect">
            <a:avLst/>
          </a:prstGeom>
        </p:spPr>
      </p:pic>
      <p:sp>
        <p:nvSpPr>
          <p:cNvPr id="107" name="Rechthoek 106"/>
          <p:cNvSpPr/>
          <p:nvPr userDrawn="1"/>
        </p:nvSpPr>
        <p:spPr>
          <a:xfrm>
            <a:off x="569144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8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661907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09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61907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0" name="Afbeelding 10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804519"/>
            <a:ext cx="34612" cy="126000"/>
          </a:xfrm>
          <a:prstGeom prst="rect">
            <a:avLst/>
          </a:prstGeom>
        </p:spPr>
      </p:pic>
      <p:sp>
        <p:nvSpPr>
          <p:cNvPr id="111" name="Rechthoek 110"/>
          <p:cNvSpPr/>
          <p:nvPr userDrawn="1"/>
        </p:nvSpPr>
        <p:spPr>
          <a:xfrm>
            <a:off x="2233836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2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2326599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13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2326599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4" name="Afbeelding 1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23" y="4804519"/>
            <a:ext cx="34612" cy="126000"/>
          </a:xfrm>
          <a:prstGeom prst="rect">
            <a:avLst/>
          </a:prstGeom>
        </p:spPr>
      </p:pic>
      <p:sp>
        <p:nvSpPr>
          <p:cNvPr id="115" name="Rechthoek 114"/>
          <p:cNvSpPr/>
          <p:nvPr userDrawn="1"/>
        </p:nvSpPr>
        <p:spPr>
          <a:xfrm>
            <a:off x="3896370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6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3989133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17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3989133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18" name="Afbeelding 1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57" y="4804519"/>
            <a:ext cx="34612" cy="126000"/>
          </a:xfrm>
          <a:prstGeom prst="rect">
            <a:avLst/>
          </a:prstGeom>
        </p:spPr>
      </p:pic>
      <p:sp>
        <p:nvSpPr>
          <p:cNvPr id="119" name="Rechthoek 118"/>
          <p:cNvSpPr/>
          <p:nvPr userDrawn="1"/>
        </p:nvSpPr>
        <p:spPr>
          <a:xfrm>
            <a:off x="5557887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0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5650650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21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5650650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22" name="Afbeelding 1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74" y="4804519"/>
            <a:ext cx="34612" cy="126000"/>
          </a:xfrm>
          <a:prstGeom prst="rect">
            <a:avLst/>
          </a:prstGeom>
        </p:spPr>
      </p:pic>
      <p:sp>
        <p:nvSpPr>
          <p:cNvPr id="123" name="Rechthoek 122"/>
          <p:cNvSpPr/>
          <p:nvPr userDrawn="1"/>
        </p:nvSpPr>
        <p:spPr>
          <a:xfrm>
            <a:off x="7219130" y="4716636"/>
            <a:ext cx="1418085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4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7311893" y="4792273"/>
            <a:ext cx="1152128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25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7311893" y="5323179"/>
            <a:ext cx="1224136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/>
          </a:p>
        </p:txBody>
      </p:sp>
      <p:pic>
        <p:nvPicPr>
          <p:cNvPr id="126" name="Afbeelding 1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17" y="4804519"/>
            <a:ext cx="34612" cy="126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60083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66" name="Rechthoek 65"/>
          <p:cNvSpPr/>
          <p:nvPr userDrawn="1"/>
        </p:nvSpPr>
        <p:spPr>
          <a:xfrm>
            <a:off x="561777" y="1192928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7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4540" y="1268565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6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4540" y="1799471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69" name="Afbeelding 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6" y="1280811"/>
            <a:ext cx="34612" cy="126000"/>
          </a:xfrm>
          <a:prstGeom prst="rect">
            <a:avLst/>
          </a:prstGeom>
        </p:spPr>
      </p:pic>
      <p:sp>
        <p:nvSpPr>
          <p:cNvPr id="150" name="Rechthoek 149"/>
          <p:cNvSpPr/>
          <p:nvPr userDrawn="1"/>
        </p:nvSpPr>
        <p:spPr>
          <a:xfrm>
            <a:off x="3320306" y="1196752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1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413069" y="1272389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52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3413069" y="1803295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53" name="Afbeelding 15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75" y="1284635"/>
            <a:ext cx="34612" cy="126000"/>
          </a:xfrm>
          <a:prstGeom prst="rect">
            <a:avLst/>
          </a:prstGeom>
        </p:spPr>
      </p:pic>
      <p:sp>
        <p:nvSpPr>
          <p:cNvPr id="154" name="Rechthoek 153"/>
          <p:cNvSpPr/>
          <p:nvPr userDrawn="1"/>
        </p:nvSpPr>
        <p:spPr>
          <a:xfrm>
            <a:off x="6080190" y="1196752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5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172953" y="1272389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56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6172953" y="1803295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57" name="Afbeelding 15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59" y="1284635"/>
            <a:ext cx="34612" cy="126000"/>
          </a:xfrm>
          <a:prstGeom prst="rect">
            <a:avLst/>
          </a:prstGeom>
        </p:spPr>
      </p:pic>
      <p:sp>
        <p:nvSpPr>
          <p:cNvPr id="158" name="Rechthoek 157"/>
          <p:cNvSpPr/>
          <p:nvPr userDrawn="1"/>
        </p:nvSpPr>
        <p:spPr>
          <a:xfrm>
            <a:off x="567110" y="2959869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659873" y="3035506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60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659873" y="3566412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1" name="Afbeelding 16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79" y="3047752"/>
            <a:ext cx="34612" cy="126000"/>
          </a:xfrm>
          <a:prstGeom prst="rect">
            <a:avLst/>
          </a:prstGeom>
        </p:spPr>
      </p:pic>
      <p:sp>
        <p:nvSpPr>
          <p:cNvPr id="162" name="Rechthoek 161"/>
          <p:cNvSpPr/>
          <p:nvPr userDrawn="1"/>
        </p:nvSpPr>
        <p:spPr>
          <a:xfrm>
            <a:off x="3325639" y="296369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3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418402" y="303933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64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3418402" y="357023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5" name="Afbeelding 16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08" y="3051576"/>
            <a:ext cx="34612" cy="126000"/>
          </a:xfrm>
          <a:prstGeom prst="rect">
            <a:avLst/>
          </a:prstGeom>
        </p:spPr>
      </p:pic>
      <p:sp>
        <p:nvSpPr>
          <p:cNvPr id="166" name="Rechthoek 165"/>
          <p:cNvSpPr/>
          <p:nvPr userDrawn="1"/>
        </p:nvSpPr>
        <p:spPr>
          <a:xfrm>
            <a:off x="6085523" y="296369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7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78286" y="303933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68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6178286" y="357023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69" name="Afbeelding 16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2" y="3051576"/>
            <a:ext cx="34612" cy="126000"/>
          </a:xfrm>
          <a:prstGeom prst="rect">
            <a:avLst/>
          </a:prstGeom>
        </p:spPr>
      </p:pic>
      <p:sp>
        <p:nvSpPr>
          <p:cNvPr id="170" name="Rechthoek 169"/>
          <p:cNvSpPr/>
          <p:nvPr userDrawn="1"/>
        </p:nvSpPr>
        <p:spPr>
          <a:xfrm>
            <a:off x="570285" y="4715619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1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663048" y="4791256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72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663048" y="5322162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73" name="Afbeelding 1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54" y="4803502"/>
            <a:ext cx="34612" cy="126000"/>
          </a:xfrm>
          <a:prstGeom prst="rect">
            <a:avLst/>
          </a:prstGeom>
        </p:spPr>
      </p:pic>
      <p:sp>
        <p:nvSpPr>
          <p:cNvPr id="174" name="Rechthoek 173"/>
          <p:cNvSpPr/>
          <p:nvPr userDrawn="1"/>
        </p:nvSpPr>
        <p:spPr>
          <a:xfrm>
            <a:off x="3328814" y="471944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5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3421577" y="479508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76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3421577" y="532598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77" name="Afbeelding 17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3" y="4807326"/>
            <a:ext cx="34612" cy="126000"/>
          </a:xfrm>
          <a:prstGeom prst="rect">
            <a:avLst/>
          </a:prstGeom>
        </p:spPr>
      </p:pic>
      <p:sp>
        <p:nvSpPr>
          <p:cNvPr id="178" name="Rechthoek 177"/>
          <p:cNvSpPr/>
          <p:nvPr userDrawn="1"/>
        </p:nvSpPr>
        <p:spPr>
          <a:xfrm>
            <a:off x="6088698" y="4719443"/>
            <a:ext cx="2484000" cy="153720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9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6181461" y="4795080"/>
            <a:ext cx="2117260" cy="456366"/>
          </a:xfrm>
        </p:spPr>
        <p:txBody>
          <a:bodyPr anchor="t"/>
          <a:lstStyle>
            <a:lvl1pPr marL="0" indent="0">
              <a:lnSpc>
                <a:spcPct val="100000"/>
              </a:lnSpc>
              <a:buFont typeface="Arial"/>
              <a:buNone/>
              <a:defRPr sz="1000" b="1" cap="all">
                <a:solidFill>
                  <a:schemeClr val="tx2"/>
                </a:solidFill>
                <a:latin typeface="Arial Black"/>
                <a:cs typeface="Arial Black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titel aan te passen</a:t>
            </a:r>
          </a:p>
        </p:txBody>
      </p:sp>
      <p:sp>
        <p:nvSpPr>
          <p:cNvPr id="180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6181461" y="5325986"/>
            <a:ext cx="2293200" cy="83520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550"/>
            </a:lvl1pPr>
          </a:lstStyle>
          <a:p>
            <a:endParaRPr lang="nl-NL" dirty="0"/>
          </a:p>
        </p:txBody>
      </p:sp>
      <p:pic>
        <p:nvPicPr>
          <p:cNvPr id="181" name="Afbeelding 18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667" y="4807326"/>
            <a:ext cx="34612" cy="1260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7911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96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_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4" name="Groep 3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1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7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4" name="Groep 3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279448"/>
            <a:ext cx="9143245" cy="512021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61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8054114" cy="4182150"/>
          </a:xfrm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0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56486" y="6525344"/>
            <a:ext cx="1800000" cy="168990"/>
          </a:xfrm>
        </p:spPr>
        <p:txBody>
          <a:bodyPr/>
          <a:lstStyle/>
          <a:p>
            <a:fld id="{52236286-4DC8-46DE-9269-8F728FBC0641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11" name="Afbeelding 10" descr="pijltje_terug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8"/>
            <a:ext cx="69230" cy="144000"/>
          </a:xfrm>
          <a:prstGeom prst="rect">
            <a:avLst/>
          </a:prstGeom>
        </p:spPr>
      </p:pic>
      <p:sp>
        <p:nvSpPr>
          <p:cNvPr id="7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0" y="2204864"/>
            <a:ext cx="9144000" cy="4176464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/>
              <a:buNone/>
              <a:defRPr sz="180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77813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tno_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54114" cy="720000"/>
          </a:xfr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6486" y="2199600"/>
            <a:ext cx="4014000" cy="4182150"/>
          </a:xfrm>
        </p:spPr>
        <p:txBody>
          <a:bodyPr/>
          <a:lstStyle>
            <a:lvl1pPr marL="185738" indent="-185738">
              <a:buSzPct val="100000"/>
              <a:buFontTx/>
              <a:buBlip>
                <a:blip r:embed="rId3"/>
              </a:buBlip>
              <a:defRPr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36286-4DC8-46DE-9269-8F728FBC064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ijdelijke aanduiding voor inhoud 2"/>
          <p:cNvSpPr>
            <a:spLocks noGrp="1"/>
          </p:cNvSpPr>
          <p:nvPr>
            <p:ph idx="13" hasCustomPrompt="1"/>
          </p:nvPr>
        </p:nvSpPr>
        <p:spPr>
          <a:xfrm>
            <a:off x="4932000" y="2206800"/>
            <a:ext cx="3672448" cy="4182150"/>
          </a:xfrm>
        </p:spPr>
        <p:txBody>
          <a:bodyPr/>
          <a:lstStyle>
            <a:lvl1pPr marL="0" indent="0">
              <a:buSzPct val="100000"/>
              <a:buFontTx/>
              <a:buNone/>
              <a:defRPr baseline="0"/>
            </a:lvl1pPr>
            <a:lvl2pPr marL="357188" indent="-171450">
              <a:buSzPct val="100000"/>
              <a:buFontTx/>
              <a:buBlip>
                <a:blip r:embed="rId3"/>
              </a:buBlip>
              <a:defRPr/>
            </a:lvl2pPr>
            <a:lvl3pPr marL="542925" indent="-187325">
              <a:buSzPct val="100000"/>
              <a:buFontTx/>
              <a:buBlip>
                <a:blip r:embed="rId3"/>
              </a:buBlip>
              <a:defRPr/>
            </a:lvl3pPr>
            <a:lvl4pPr marL="715963" indent="-173038">
              <a:buSzPct val="100000"/>
              <a:buFontTx/>
              <a:buBlip>
                <a:blip r:embed="rId3"/>
              </a:buBlip>
              <a:defRPr/>
            </a:lvl4pPr>
            <a:lvl5pPr marL="901700" indent="-187325">
              <a:buSzPct val="10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 dirty="0" err="1" smtClean="0"/>
              <a:t>Insert</a:t>
            </a:r>
            <a:r>
              <a:rPr lang="nl-NL" dirty="0" smtClean="0"/>
              <a:t> image </a:t>
            </a:r>
            <a:r>
              <a:rPr lang="nl-NL" dirty="0" err="1" smtClean="0"/>
              <a:t>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ep 1"/>
          <p:cNvGrpSpPr/>
          <p:nvPr userDrawn="1"/>
        </p:nvGrpSpPr>
        <p:grpSpPr>
          <a:xfrm>
            <a:off x="539552" y="900233"/>
            <a:ext cx="54120" cy="3028186"/>
            <a:chOff x="539552" y="900233"/>
            <a:chExt cx="54120" cy="3028186"/>
          </a:xfrm>
        </p:grpSpPr>
        <p:cxnSp>
          <p:nvCxnSpPr>
            <p:cNvPr id="5" name="Rechte verbindingslijn 4"/>
            <p:cNvCxnSpPr/>
            <p:nvPr userDrawn="1"/>
          </p:nvCxnSpPr>
          <p:spPr>
            <a:xfrm flipV="1">
              <a:off x="551844" y="900233"/>
              <a:ext cx="0" cy="2739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Afbeelding 5" descr="timeline_pijl_wi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730419"/>
              <a:ext cx="54120" cy="198000"/>
            </a:xfrm>
            <a:prstGeom prst="rect">
              <a:avLst/>
            </a:prstGeom>
          </p:spPr>
        </p:pic>
      </p:grp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76785" y="737708"/>
            <a:ext cx="8165932" cy="3382344"/>
          </a:xfrm>
        </p:spPr>
        <p:txBody>
          <a:bodyPr anchor="b"/>
          <a:lstStyle>
            <a:lvl1pPr>
              <a:lnSpc>
                <a:spcPct val="90000"/>
              </a:lnSpc>
              <a:defRPr sz="7000" spc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23451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818"/>
            <a:ext cx="9144000" cy="274319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539800" y="900233"/>
            <a:ext cx="53624" cy="3028186"/>
            <a:chOff x="539800" y="900233"/>
            <a:chExt cx="53624" cy="3028186"/>
          </a:xfrm>
        </p:grpSpPr>
        <p:cxnSp>
          <p:nvCxnSpPr>
            <p:cNvPr id="5" name="Rechte verbindingslijn 4"/>
            <p:cNvCxnSpPr/>
            <p:nvPr userDrawn="1"/>
          </p:nvCxnSpPr>
          <p:spPr>
            <a:xfrm flipV="1">
              <a:off x="551844" y="900233"/>
              <a:ext cx="0" cy="2739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Afbeelding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00" y="3730419"/>
              <a:ext cx="53624" cy="198000"/>
            </a:xfrm>
            <a:prstGeom prst="rect">
              <a:avLst/>
            </a:prstGeom>
          </p:spPr>
        </p:pic>
      </p:grpSp>
      <p:sp>
        <p:nvSpPr>
          <p:cNvPr id="7" name="Titel 1"/>
          <p:cNvSpPr>
            <a:spLocks noGrp="1"/>
          </p:cNvSpPr>
          <p:nvPr userDrawn="1">
            <p:ph type="title"/>
          </p:nvPr>
        </p:nvSpPr>
        <p:spPr>
          <a:xfrm>
            <a:off x="776785" y="737708"/>
            <a:ext cx="8165932" cy="3382344"/>
          </a:xfrm>
        </p:spPr>
        <p:txBody>
          <a:bodyPr anchor="b"/>
          <a:lstStyle>
            <a:lvl1pPr>
              <a:lnSpc>
                <a:spcPct val="90000"/>
              </a:lnSpc>
              <a:defRPr sz="7000" spc="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82861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12" name="Groep 11"/>
          <p:cNvGrpSpPr/>
          <p:nvPr userDrawn="1"/>
        </p:nvGrpSpPr>
        <p:grpSpPr>
          <a:xfrm>
            <a:off x="964017" y="2027964"/>
            <a:ext cx="58382" cy="2466080"/>
            <a:chOff x="964017" y="2027964"/>
            <a:chExt cx="58382" cy="24660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17" y="2027964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9"/>
            <a:ext cx="69230" cy="143998"/>
          </a:xfrm>
          <a:prstGeom prst="rect">
            <a:avLst/>
          </a:prstGeom>
        </p:spPr>
      </p:pic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>
          <a:xfrm>
            <a:off x="8607226" y="6582839"/>
            <a:ext cx="69230" cy="14399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629144"/>
            <a:ext cx="9143245" cy="158483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45272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3672" y="1922482"/>
            <a:ext cx="7574792" cy="1866557"/>
          </a:xfrm>
        </p:spPr>
        <p:txBody>
          <a:bodyPr/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grpSp>
        <p:nvGrpSpPr>
          <p:cNvPr id="3" name="Groep 2"/>
          <p:cNvGrpSpPr/>
          <p:nvPr userDrawn="1"/>
        </p:nvGrpSpPr>
        <p:grpSpPr>
          <a:xfrm>
            <a:off x="964284" y="2027964"/>
            <a:ext cx="57847" cy="2466080"/>
            <a:chOff x="964284" y="2027964"/>
            <a:chExt cx="57847" cy="2466080"/>
          </a:xfrm>
        </p:grpSpPr>
        <p:pic>
          <p:nvPicPr>
            <p:cNvPr id="5" name="Afbeelding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284" y="2027964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 userDrawn="1"/>
          </p:nvCxnSpPr>
          <p:spPr>
            <a:xfrm flipV="1">
              <a:off x="979257" y="2334044"/>
              <a:ext cx="0" cy="21600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26" y="6582839"/>
            <a:ext cx="69230" cy="143998"/>
          </a:xfrm>
          <a:prstGeom prst="rect">
            <a:avLst/>
          </a:prstGeom>
        </p:spPr>
      </p:pic>
      <p:sp>
        <p:nvSpPr>
          <p:cNvPr id="8" name="Tijdelijke aanduiding voor afbeelding 7"/>
          <p:cNvSpPr>
            <a:spLocks noGrp="1"/>
          </p:cNvSpPr>
          <p:nvPr userDrawn="1">
            <p:ph type="pic" sz="quarter" idx="10"/>
          </p:nvPr>
        </p:nvSpPr>
        <p:spPr>
          <a:xfrm>
            <a:off x="8607226" y="6582839"/>
            <a:ext cx="69230" cy="14399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4632192"/>
            <a:ext cx="9143245" cy="152387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Rechthoek 10"/>
          <p:cNvSpPr/>
          <p:nvPr userDrawn="1"/>
        </p:nvSpPr>
        <p:spPr>
          <a:xfrm>
            <a:off x="0" y="5502374"/>
            <a:ext cx="9143622" cy="1342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59726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56486" y="1342800"/>
            <a:ext cx="8047962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56486" y="2199600"/>
            <a:ext cx="8044589" cy="432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56486" y="652534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2236286-4DC8-46DE-9269-8F728FBC064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63258" y="6526800"/>
            <a:ext cx="2133600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 b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nl-NL" dirty="0" smtClean="0"/>
              <a:t>donderdag 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54410" y="6526800"/>
            <a:ext cx="4320000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3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50" r:id="rId3"/>
    <p:sldLayoutId id="2147483661" r:id="rId4"/>
    <p:sldLayoutId id="2147483699" r:id="rId5"/>
    <p:sldLayoutId id="2147483688" r:id="rId6"/>
    <p:sldLayoutId id="2147483695" r:id="rId7"/>
    <p:sldLayoutId id="2147483690" r:id="rId8"/>
    <p:sldLayoutId id="2147483696" r:id="rId9"/>
    <p:sldLayoutId id="2147483698" r:id="rId10"/>
    <p:sldLayoutId id="2147483691" r:id="rId11"/>
    <p:sldLayoutId id="2147483692" r:id="rId12"/>
    <p:sldLayoutId id="2147483693" r:id="rId13"/>
    <p:sldLayoutId id="2147483697" r:id="rId14"/>
  </p:sldLayoutIdLst>
  <p:transition spd="slow">
    <p:fade thruBlk="1"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cap="all" spc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85738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7188" indent="-171450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30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01700" indent="-185738" algn="l" defTabSz="914400" rtl="0" eaLnBrk="1" latinLnBrk="0" hangingPunct="1">
        <a:lnSpc>
          <a:spcPts val="2810"/>
        </a:lnSpc>
        <a:spcBef>
          <a:spcPts val="0"/>
        </a:spcBef>
        <a:buSzPct val="100000"/>
        <a:buFontTx/>
        <a:buBlip>
          <a:blip r:embed="rId16"/>
        </a:buBlip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Vitale infrastructuur: waterrobuustheid Nederlandse ziekenhuizen</a:t>
            </a:r>
            <a:br>
              <a:rPr lang="nl-NL" smtClean="0"/>
            </a:br>
            <a:r>
              <a:rPr lang="nl-NL" sz="1200" cap="none" smtClean="0">
                <a:latin typeface="Arial"/>
              </a:rPr>
              <a:t>Bevindingen, vragen en dilemma's | Stefan van Heumen</a:t>
            </a:r>
            <a:endParaRPr lang="nl-NL" sz="1200" cap="non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9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 september 2015…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</a:t>
            </a:r>
            <a:r>
              <a:rPr lang="nl-NL" dirty="0" smtClean="0"/>
              <a:t>oktober 2015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  <p:pic>
        <p:nvPicPr>
          <p:cNvPr id="1033" name="Picture 9" descr="\\tsn.tno.nl\data\Projects\060\1\15010\Kluis\01.01 WP1 Vitale infrastructuur ziekenhuizen\Diversen\imagesP1IHCEV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398"/>
            <a:ext cx="2623551" cy="17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tsn.tno.nl\data\Projects\060\1\15010\Kluis\01.01 WP1 Vitale infrastructuur ziekenhuizen\Diversen\imagesRBO9YAL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04862"/>
            <a:ext cx="2767567" cy="24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tsn.tno.nl\data\Projects\060\1\15010\Kluis\01.01 WP1 Vitale infrastructuur ziekenhuizen\Diversen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07" y="2326235"/>
            <a:ext cx="2662590" cy="14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tsn.tno.nl\data\Projects\060\1\15010\Kluis\01.01 WP1 Vitale infrastructuur ziekenhuizen\Diversen\imagesJ51ZXNB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63" y="3666962"/>
            <a:ext cx="2735356" cy="27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tsn.tno.nl\data\Projects\060\1\15010\Kluis\01.01 WP1 Vitale infrastructuur ziekenhuizen\Diversen\imagesTII8MWW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61" y="2326235"/>
            <a:ext cx="3687073" cy="2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tsn.tno.nl\data\Projects\060\1\15010\Kluis\01.01 WP1 Vitale infrastructuur ziekenhuizen\Diversen\images26IPA93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61" y="4342460"/>
            <a:ext cx="3672843" cy="20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7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vitale functies?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/>
              <a:t>V</a:t>
            </a:r>
            <a:r>
              <a:rPr lang="nl-NL" b="1" dirty="0" smtClean="0"/>
              <a:t>itale</a:t>
            </a:r>
            <a:r>
              <a:rPr lang="nl-NL" b="1" dirty="0"/>
              <a:t>, kritische ziekenhuisfuncties </a:t>
            </a:r>
            <a:r>
              <a:rPr lang="nl-NL" dirty="0" smtClean="0"/>
              <a:t>(</a:t>
            </a:r>
            <a:r>
              <a:rPr lang="nl-NL" b="1" dirty="0" smtClean="0"/>
              <a:t>hoogste prioriteit</a:t>
            </a:r>
            <a:r>
              <a:rPr lang="nl-NL" dirty="0" smtClean="0"/>
              <a:t>):</a:t>
            </a:r>
          </a:p>
          <a:p>
            <a:pPr marL="0" indent="0">
              <a:buNone/>
            </a:pPr>
            <a:endParaRPr lang="nl-NL" dirty="0"/>
          </a:p>
          <a:p>
            <a:pPr lvl="1"/>
            <a:r>
              <a:rPr lang="nl-NL" dirty="0"/>
              <a:t>S</a:t>
            </a:r>
            <a:r>
              <a:rPr lang="nl-NL" dirty="0" smtClean="0"/>
              <a:t>poedeisende </a:t>
            </a:r>
            <a:r>
              <a:rPr lang="nl-NL" dirty="0"/>
              <a:t>hulp (SEH</a:t>
            </a:r>
            <a:r>
              <a:rPr lang="nl-NL" dirty="0" smtClean="0"/>
              <a:t>);</a:t>
            </a:r>
            <a:endParaRPr lang="nl-NL" dirty="0"/>
          </a:p>
          <a:p>
            <a:pPr lvl="1"/>
            <a:r>
              <a:rPr lang="nl-NL" dirty="0" smtClean="0"/>
              <a:t>Operatieafdeling </a:t>
            </a:r>
            <a:r>
              <a:rPr lang="nl-NL" dirty="0"/>
              <a:t>(</a:t>
            </a:r>
            <a:r>
              <a:rPr lang="nl-NL" dirty="0" err="1" smtClean="0"/>
              <a:t>OK’s</a:t>
            </a:r>
            <a:r>
              <a:rPr lang="nl-NL" dirty="0" smtClean="0"/>
              <a:t>) inclusief centrale sterilisatie (CSA);</a:t>
            </a:r>
            <a:endParaRPr lang="nl-NL" dirty="0"/>
          </a:p>
          <a:p>
            <a:pPr lvl="1"/>
            <a:r>
              <a:rPr lang="nl-NL" dirty="0"/>
              <a:t>I</a:t>
            </a:r>
            <a:r>
              <a:rPr lang="nl-NL" dirty="0" smtClean="0"/>
              <a:t>ntensive </a:t>
            </a:r>
            <a:r>
              <a:rPr lang="nl-NL" dirty="0"/>
              <a:t>care (IC), medium care (MC), hartbewaking (CCU) en neonatologie</a:t>
            </a:r>
            <a:r>
              <a:rPr lang="nl-NL" dirty="0" smtClean="0"/>
              <a:t>;</a:t>
            </a:r>
            <a:endParaRPr lang="nl-NL" dirty="0"/>
          </a:p>
          <a:p>
            <a:pPr lvl="1"/>
            <a:r>
              <a:rPr lang="nl-NL" dirty="0"/>
              <a:t>K</a:t>
            </a:r>
            <a:r>
              <a:rPr lang="nl-NL" dirty="0" smtClean="0"/>
              <a:t>linisch chemisch laboratorium (KCL).</a:t>
            </a:r>
          </a:p>
          <a:p>
            <a:endParaRPr lang="nl-NL" dirty="0" smtClean="0"/>
          </a:p>
          <a:p>
            <a:r>
              <a:rPr lang="nl-NL" dirty="0" smtClean="0"/>
              <a:t>Samengevat: de “</a:t>
            </a:r>
            <a:r>
              <a:rPr lang="nl-NL" b="1" dirty="0" err="1" smtClean="0"/>
              <a:t>hotfloor</a:t>
            </a:r>
            <a:r>
              <a:rPr lang="nl-NL" dirty="0" smtClean="0"/>
              <a:t>” 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83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vitale functies?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Hiervoor noodzakelijke </a:t>
            </a:r>
            <a:r>
              <a:rPr lang="nl-NL" b="1" dirty="0" smtClean="0"/>
              <a:t>technische voorzieningen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r>
              <a:rPr lang="nl-NL" dirty="0" smtClean="0"/>
              <a:t>   </a:t>
            </a:r>
            <a:endParaRPr lang="nl-NL" dirty="0"/>
          </a:p>
          <a:p>
            <a:pPr lvl="1"/>
            <a:r>
              <a:rPr lang="nl-NL" dirty="0"/>
              <a:t>Elektriciteit (noodstroom);</a:t>
            </a:r>
          </a:p>
          <a:p>
            <a:pPr lvl="1"/>
            <a:r>
              <a:rPr lang="nl-NL" dirty="0"/>
              <a:t>Klimaatinstallaties (verwarming, koeling, ventilatie en luchtbehandeling);</a:t>
            </a:r>
          </a:p>
          <a:p>
            <a:pPr lvl="1"/>
            <a:r>
              <a:rPr lang="nl-NL" dirty="0"/>
              <a:t>Communicatie (ICT-installaties, telefonie, </a:t>
            </a:r>
            <a:r>
              <a:rPr lang="nl-NL" dirty="0" smtClean="0"/>
              <a:t>data, MER/SER); </a:t>
            </a:r>
            <a:endParaRPr lang="nl-NL" dirty="0"/>
          </a:p>
          <a:p>
            <a:pPr lvl="1"/>
            <a:r>
              <a:rPr lang="nl-NL" dirty="0"/>
              <a:t>Medische gassen- en drinkwatervoorzieningen;</a:t>
            </a:r>
          </a:p>
          <a:p>
            <a:pPr lvl="1"/>
            <a:r>
              <a:rPr lang="nl-NL" dirty="0"/>
              <a:t>Liftinstallaties;</a:t>
            </a:r>
          </a:p>
          <a:p>
            <a:pPr lvl="1"/>
            <a:r>
              <a:rPr lang="nl-NL" dirty="0" smtClean="0"/>
              <a:t>Brandmeldinstallaties.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171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ziekenhuizen water robuust?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56486" y="2132856"/>
            <a:ext cx="8054114" cy="3960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00" rtl="0" eaLnBrk="1" latinLnBrk="0" hangingPunct="1">
              <a:lnSpc>
                <a:spcPts val="281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7188" indent="-171450" algn="l" defTabSz="914400" rtl="0" eaLnBrk="1" latinLnBrk="0" hangingPunct="1">
              <a:lnSpc>
                <a:spcPts val="281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2925" indent="-187325" algn="l" defTabSz="914400" rtl="0" eaLnBrk="1" latinLnBrk="0" hangingPunct="1">
              <a:lnSpc>
                <a:spcPts val="281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5963" indent="-173038" algn="l" defTabSz="914400" rtl="0" eaLnBrk="1" latinLnBrk="0" hangingPunct="1">
              <a:lnSpc>
                <a:spcPts val="281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01700" indent="-187325" algn="l" defTabSz="914400" rtl="0" eaLnBrk="1" latinLnBrk="0" hangingPunct="1">
              <a:lnSpc>
                <a:spcPts val="2810"/>
              </a:lnSpc>
              <a:spcBef>
                <a:spcPts val="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/>
              <a:t>Nee</a:t>
            </a:r>
            <a:r>
              <a:rPr lang="nl-NL" dirty="0" smtClean="0"/>
              <a:t>, meeste ziekenhuizen (nog) niet </a:t>
            </a:r>
            <a:r>
              <a:rPr lang="nl-NL" dirty="0" err="1" smtClean="0"/>
              <a:t>waterrobuust</a:t>
            </a:r>
            <a:r>
              <a:rPr lang="nl-NL" dirty="0" smtClean="0"/>
              <a:t> uitgevoerd.</a:t>
            </a:r>
          </a:p>
          <a:p>
            <a:endParaRPr lang="nl-NL" dirty="0" smtClean="0"/>
          </a:p>
          <a:p>
            <a:r>
              <a:rPr lang="nl-NL" b="1" dirty="0" smtClean="0"/>
              <a:t>Ligging vitale functies</a:t>
            </a:r>
            <a:r>
              <a:rPr lang="nl-NL" dirty="0" smtClean="0"/>
              <a:t>: </a:t>
            </a:r>
          </a:p>
          <a:p>
            <a:pPr lvl="1"/>
            <a:r>
              <a:rPr lang="nl-NL" dirty="0" smtClean="0"/>
              <a:t>SEH, noodstroom en techniek veelal laag in gebouw (</a:t>
            </a:r>
            <a:r>
              <a:rPr lang="nl-NL" dirty="0" err="1" smtClean="0"/>
              <a:t>b.g</a:t>
            </a:r>
            <a:r>
              <a:rPr lang="nl-NL" dirty="0" smtClean="0"/>
              <a:t>. en kelder); </a:t>
            </a:r>
          </a:p>
          <a:p>
            <a:pPr lvl="1"/>
            <a:r>
              <a:rPr lang="nl-NL" dirty="0" smtClean="0"/>
              <a:t>OK en IC veelal hoger in gebouw.</a:t>
            </a:r>
          </a:p>
          <a:p>
            <a:endParaRPr lang="nl-NL" dirty="0" smtClean="0"/>
          </a:p>
          <a:p>
            <a:r>
              <a:rPr lang="nl-NL" b="1" dirty="0" smtClean="0"/>
              <a:t>17,5%</a:t>
            </a:r>
            <a:r>
              <a:rPr lang="nl-NL" dirty="0" smtClean="0"/>
              <a:t> SEH-locaties in middelgroot risico- of grenzend aan hoog risicogebied (met een maximale waterhoogte bij overstroming van 0 tot 3,5 m).</a:t>
            </a:r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Ondanks </a:t>
            </a:r>
            <a:r>
              <a:rPr lang="nl-NL" dirty="0" err="1" smtClean="0"/>
              <a:t>waterrobuuste</a:t>
            </a:r>
            <a:r>
              <a:rPr lang="nl-NL" dirty="0" smtClean="0"/>
              <a:t> maatregelen en aanwezige voorraden is uitgangspunt zo snel mogelijk </a:t>
            </a:r>
            <a:r>
              <a:rPr lang="nl-NL" b="1" dirty="0" smtClean="0"/>
              <a:t>afschalen</a:t>
            </a:r>
            <a:r>
              <a:rPr lang="nl-NL" dirty="0" smtClean="0"/>
              <a:t> en </a:t>
            </a:r>
            <a:r>
              <a:rPr lang="nl-NL" b="1" dirty="0" smtClean="0"/>
              <a:t>evacueren</a:t>
            </a:r>
            <a:r>
              <a:rPr lang="nl-NL" dirty="0" smtClean="0"/>
              <a:t>.</a:t>
            </a:r>
          </a:p>
          <a:p>
            <a:pPr marL="0" indent="0"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28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aanbevelingen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Aanbevelingen </a:t>
            </a:r>
            <a:r>
              <a:rPr lang="nl-NL" dirty="0" smtClean="0"/>
              <a:t>voor bouwplannen/maatregelen op ziekenhuislocaties met </a:t>
            </a:r>
            <a:r>
              <a:rPr lang="nl-NL" b="1" dirty="0" smtClean="0"/>
              <a:t>(middel)groot overstromingsrisico </a:t>
            </a:r>
            <a:r>
              <a:rPr lang="nl-NL" dirty="0" smtClean="0"/>
              <a:t>o.a</a:t>
            </a:r>
            <a:r>
              <a:rPr lang="nl-NL" dirty="0"/>
              <a:t>.:  </a:t>
            </a:r>
          </a:p>
          <a:p>
            <a:pPr lvl="1"/>
            <a:r>
              <a:rPr lang="nl-NL" dirty="0"/>
              <a:t>V</a:t>
            </a:r>
            <a:r>
              <a:rPr lang="nl-NL" dirty="0" smtClean="0"/>
              <a:t>itale </a:t>
            </a:r>
            <a:r>
              <a:rPr lang="nl-NL" dirty="0"/>
              <a:t>functies </a:t>
            </a:r>
            <a:r>
              <a:rPr lang="nl-NL" dirty="0" smtClean="0"/>
              <a:t>en noodzakelijke technische voorzieningen </a:t>
            </a:r>
            <a:r>
              <a:rPr lang="nl-NL" b="1" dirty="0" smtClean="0"/>
              <a:t>hoger situeren </a:t>
            </a:r>
            <a:r>
              <a:rPr lang="nl-NL" dirty="0" smtClean="0"/>
              <a:t>dan de mogelijke overstromingshoogte;</a:t>
            </a:r>
          </a:p>
          <a:p>
            <a:pPr lvl="1"/>
            <a:r>
              <a:rPr lang="nl-NL" b="1" dirty="0" smtClean="0"/>
              <a:t>Water(druk)bestendige</a:t>
            </a:r>
            <a:r>
              <a:rPr lang="nl-NL" dirty="0" smtClean="0"/>
              <a:t> </a:t>
            </a:r>
            <a:r>
              <a:rPr lang="nl-NL" dirty="0"/>
              <a:t>constructies en afwerkingen op </a:t>
            </a:r>
            <a:r>
              <a:rPr lang="nl-NL" dirty="0" smtClean="0"/>
              <a:t>overstromingsniveau;</a:t>
            </a:r>
          </a:p>
          <a:p>
            <a:pPr lvl="1"/>
            <a:r>
              <a:rPr lang="nl-NL" dirty="0" smtClean="0"/>
              <a:t>Meer </a:t>
            </a:r>
            <a:r>
              <a:rPr lang="nl-NL" b="1" dirty="0" smtClean="0"/>
              <a:t>zelfvoorzienend</a:t>
            </a:r>
            <a:r>
              <a:rPr lang="nl-NL" dirty="0" smtClean="0"/>
              <a:t> en </a:t>
            </a:r>
            <a:r>
              <a:rPr lang="nl-NL" b="1" dirty="0" smtClean="0"/>
              <a:t>minder ketenafhankelijk </a:t>
            </a:r>
            <a:r>
              <a:rPr lang="nl-NL" dirty="0" smtClean="0"/>
              <a:t>(bijvoorbeeld noodstroomgeneratoren </a:t>
            </a:r>
            <a:r>
              <a:rPr lang="nl-NL" dirty="0"/>
              <a:t>toepassen, die niet gas gevoed </a:t>
            </a:r>
            <a:r>
              <a:rPr lang="nl-NL" dirty="0" smtClean="0"/>
              <a:t>zijn);</a:t>
            </a:r>
          </a:p>
          <a:p>
            <a:pPr lvl="1"/>
            <a:r>
              <a:rPr lang="nl-NL" dirty="0" smtClean="0"/>
              <a:t>…</a:t>
            </a:r>
          </a:p>
          <a:p>
            <a:pPr lvl="1"/>
            <a:endParaRPr lang="nl-NL" dirty="0"/>
          </a:p>
          <a:p>
            <a:pPr lvl="1"/>
            <a:r>
              <a:rPr lang="nl-NL" dirty="0" smtClean="0"/>
              <a:t>Een ziekenhuis moet minimaal op </a:t>
            </a:r>
            <a:r>
              <a:rPr lang="nl-NL" b="1" dirty="0" smtClean="0"/>
              <a:t>verantwoorde</a:t>
            </a:r>
            <a:r>
              <a:rPr lang="nl-NL" dirty="0" smtClean="0"/>
              <a:t> wijze kunnen </a:t>
            </a:r>
            <a:r>
              <a:rPr lang="nl-NL" b="1" dirty="0" smtClean="0"/>
              <a:t>afschalen</a:t>
            </a:r>
            <a:r>
              <a:rPr lang="nl-NL" dirty="0" smtClean="0"/>
              <a:t>.</a:t>
            </a:r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52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randvoorwaarden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7200" lvl="1" indent="-187200"/>
            <a:r>
              <a:rPr lang="nl-NL" dirty="0" smtClean="0"/>
              <a:t>Als een </a:t>
            </a:r>
            <a:r>
              <a:rPr lang="nl-NL" dirty="0"/>
              <a:t>ziekenhuis bij een overstroming langere tijd operationeel moet blijven dient ook </a:t>
            </a:r>
            <a:r>
              <a:rPr lang="nl-NL" dirty="0" smtClean="0"/>
              <a:t>het goed functioneren van de </a:t>
            </a:r>
            <a:r>
              <a:rPr lang="nl-NL" dirty="0"/>
              <a:t>infrastructuur buiten het ziekenhuisterrein te worden </a:t>
            </a:r>
            <a:r>
              <a:rPr lang="nl-NL" dirty="0" smtClean="0"/>
              <a:t>gegarandeerd (</a:t>
            </a:r>
            <a:r>
              <a:rPr lang="nl-NL" b="1" dirty="0" smtClean="0"/>
              <a:t>ketenafhankelijkheid</a:t>
            </a:r>
            <a:r>
              <a:rPr lang="nl-NL" dirty="0" smtClean="0"/>
              <a:t>):</a:t>
            </a:r>
          </a:p>
          <a:p>
            <a:pPr marL="0" lvl="1" indent="0">
              <a:buNone/>
            </a:pPr>
            <a:endParaRPr lang="nl-NL" dirty="0"/>
          </a:p>
          <a:p>
            <a:pPr lvl="1"/>
            <a:r>
              <a:rPr lang="nl-NL" b="1" dirty="0" smtClean="0"/>
              <a:t>Toegankelijkheid</a:t>
            </a:r>
            <a:r>
              <a:rPr lang="nl-NL" dirty="0" smtClean="0"/>
              <a:t> van hoofdwegen voor aan- en afvoer van personeel, patiënten en bevoorrading (of met inzet van alternatieve vervoersmiddelen?)</a:t>
            </a:r>
          </a:p>
          <a:p>
            <a:pPr marL="185738" lvl="1" indent="0">
              <a:buNone/>
            </a:pPr>
            <a:endParaRPr lang="nl-NL" dirty="0" smtClean="0"/>
          </a:p>
          <a:p>
            <a:pPr lvl="1"/>
            <a:r>
              <a:rPr lang="nl-NL" b="1" dirty="0" smtClean="0"/>
              <a:t>Riolering</a:t>
            </a:r>
            <a:r>
              <a:rPr lang="nl-NL" dirty="0" smtClean="0"/>
              <a:t> (zodat vuil water wordt afgevoerd en niet terugstroomt)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68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 en dilemma’s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5738" lvl="1" indent="-185738"/>
            <a:r>
              <a:rPr lang="nl-NL" b="1" dirty="0" smtClean="0"/>
              <a:t>Aanwijzen</a:t>
            </a:r>
            <a:r>
              <a:rPr lang="nl-NL" dirty="0" smtClean="0"/>
              <a:t> selectie ziekenhuizen om </a:t>
            </a:r>
            <a:r>
              <a:rPr lang="nl-NL" dirty="0"/>
              <a:t>slachtoffers op te vangen </a:t>
            </a:r>
            <a:r>
              <a:rPr lang="nl-NL" b="1" dirty="0"/>
              <a:t>(</a:t>
            </a:r>
            <a:r>
              <a:rPr lang="nl-NL" b="1" dirty="0" smtClean="0"/>
              <a:t>shelterfunctie) </a:t>
            </a:r>
            <a:r>
              <a:rPr lang="nl-NL" dirty="0" smtClean="0"/>
              <a:t>en </a:t>
            </a:r>
            <a:r>
              <a:rPr lang="nl-NL" dirty="0"/>
              <a:t>langere tijd operationeel te </a:t>
            </a:r>
            <a:r>
              <a:rPr lang="nl-NL" dirty="0" smtClean="0"/>
              <a:t>blijven?</a:t>
            </a:r>
            <a:endParaRPr lang="nl-NL" dirty="0" smtClean="0"/>
          </a:p>
          <a:p>
            <a:pPr marL="185738" lvl="1" indent="-185738"/>
            <a:r>
              <a:rPr lang="nl-NL" dirty="0" smtClean="0"/>
              <a:t>Ook maatregelen nemen in gebieden met </a:t>
            </a:r>
            <a:r>
              <a:rPr lang="nl-NL" b="1" dirty="0" smtClean="0"/>
              <a:t>lage</a:t>
            </a:r>
            <a:r>
              <a:rPr lang="nl-NL" dirty="0" smtClean="0"/>
              <a:t> overstromingskans? </a:t>
            </a:r>
          </a:p>
          <a:p>
            <a:pPr marL="185738" lvl="1" indent="-185738"/>
            <a:r>
              <a:rPr lang="nl-NL" dirty="0" smtClean="0"/>
              <a:t>Uitbreiding </a:t>
            </a:r>
            <a:r>
              <a:rPr lang="nl-NL" b="1" dirty="0"/>
              <a:t>capaciteit </a:t>
            </a:r>
            <a:r>
              <a:rPr lang="nl-NL" b="1" dirty="0" smtClean="0"/>
              <a:t>calamiteitenhospitaal/hospitalen</a:t>
            </a:r>
            <a:r>
              <a:rPr lang="nl-NL" dirty="0" smtClean="0"/>
              <a:t>?</a:t>
            </a:r>
          </a:p>
          <a:p>
            <a:pPr marL="185738" lvl="1" indent="-185738"/>
            <a:r>
              <a:rPr lang="nl-NL" dirty="0" smtClean="0"/>
              <a:t>Wat zijn de gevolgen voor de noodzakelijke capaciteit, spreiding en beschikbaarheid van </a:t>
            </a:r>
            <a:r>
              <a:rPr lang="nl-NL" b="1" dirty="0" smtClean="0"/>
              <a:t>ambulanceposten</a:t>
            </a:r>
            <a:r>
              <a:rPr lang="nl-NL" dirty="0" smtClean="0"/>
              <a:t>?</a:t>
            </a:r>
          </a:p>
          <a:p>
            <a:r>
              <a:rPr lang="nl-NL" b="1" dirty="0" smtClean="0"/>
              <a:t>Hoelang</a:t>
            </a:r>
            <a:r>
              <a:rPr lang="nl-NL" dirty="0" smtClean="0"/>
              <a:t> moeten ziekenhuisfuncties minimaal in de lucht worden gehouden?</a:t>
            </a:r>
          </a:p>
          <a:p>
            <a:r>
              <a:rPr lang="nl-NL" dirty="0" smtClean="0"/>
              <a:t>Worden </a:t>
            </a:r>
            <a:r>
              <a:rPr lang="nl-NL" dirty="0" err="1" smtClean="0"/>
              <a:t>waterrobuuste</a:t>
            </a:r>
            <a:r>
              <a:rPr lang="nl-NL" dirty="0" smtClean="0"/>
              <a:t> maatregelen vereist voor </a:t>
            </a:r>
            <a:r>
              <a:rPr lang="nl-NL" b="1" dirty="0" smtClean="0"/>
              <a:t>nieuwbouw</a:t>
            </a:r>
            <a:r>
              <a:rPr lang="nl-NL" dirty="0" smtClean="0"/>
              <a:t> vanaf 2020?</a:t>
            </a:r>
          </a:p>
          <a:p>
            <a:r>
              <a:rPr lang="nl-NL" dirty="0" smtClean="0"/>
              <a:t>Moeten de </a:t>
            </a:r>
            <a:r>
              <a:rPr lang="nl-NL" b="1" dirty="0" smtClean="0"/>
              <a:t>bestaande</a:t>
            </a:r>
            <a:r>
              <a:rPr lang="nl-NL" dirty="0" smtClean="0"/>
              <a:t> ziekenhuizen in 2050 </a:t>
            </a:r>
            <a:r>
              <a:rPr lang="nl-NL" dirty="0" err="1" smtClean="0"/>
              <a:t>waterrobuust</a:t>
            </a:r>
            <a:r>
              <a:rPr lang="nl-NL" dirty="0" smtClean="0"/>
              <a:t> (vervangen) zijn? </a:t>
            </a:r>
          </a:p>
          <a:p>
            <a:r>
              <a:rPr lang="nl-NL" dirty="0" smtClean="0"/>
              <a:t>Waar liggen de </a:t>
            </a:r>
            <a:r>
              <a:rPr lang="nl-NL" b="1" dirty="0" smtClean="0"/>
              <a:t>verantwoordelijkheden</a:t>
            </a:r>
            <a:r>
              <a:rPr lang="nl-NL" dirty="0" smtClean="0"/>
              <a:t> en waar komt de rekening te liggen? 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 smtClean="0"/>
              <a:t>8 oktober 2015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Vitale infrastructuur: waterrobuustheid Nederlandse ziekenhuizen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02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Bedankt voor uw aandacht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0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NO">
  <a:themeElements>
    <a:clrScheme name="TNO">
      <a:dk1>
        <a:sysClr val="windowText" lastClr="000000"/>
      </a:dk1>
      <a:lt1>
        <a:sysClr val="window" lastClr="FFFFFF"/>
      </a:lt1>
      <a:dk2>
        <a:srgbClr val="71A4C3"/>
      </a:dk2>
      <a:lt2>
        <a:srgbClr val="9C9C9E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4E571B65483041AF17F38BBA148697" ma:contentTypeVersion="1" ma:contentTypeDescription="Create a new document." ma:contentTypeScope="" ma:versionID="68b52afc7b14f068537a855759196ae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8D87A4E-B9ED-4CA8-BC1D-5ADCC177A0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80CD5-11F4-4EF5-AB78-7A664FEAED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1B5821-F8A1-49DF-9639-2FB757C65759}">
  <ds:schemaRefs>
    <ds:schemaRef ds:uri="http://purl.org/dc/dcmitype/"/>
    <ds:schemaRef ds:uri="http://schemas.microsoft.com/sharepoint/v3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629</Words>
  <Application>Microsoft Office PowerPoint</Application>
  <PresentationFormat>On-screen Show (4:3)</PresentationFormat>
  <Paragraphs>91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TNO</vt:lpstr>
      <vt:lpstr>Vitale infrastructuur: waterrobuustheid Nederlandse ziekenhuizen Bevindingen, vragen en dilemma's | Stefan van Heumen</vt:lpstr>
      <vt:lpstr>8 september 2015…</vt:lpstr>
      <vt:lpstr>vitale functies? </vt:lpstr>
      <vt:lpstr>vitale functies?</vt:lpstr>
      <vt:lpstr>ziekenhuizen water robuust?</vt:lpstr>
      <vt:lpstr>aanbevelingen</vt:lpstr>
      <vt:lpstr>randvoorwaarden</vt:lpstr>
      <vt:lpstr>Vragen en dilemma’s</vt:lpstr>
      <vt:lpstr>Bedankt voor uw aandacht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TNO verhaal</dc:title>
  <dc:subject>corporate</dc:subject>
  <dc:creator/>
  <cp:lastModifiedBy/>
  <cp:revision>1</cp:revision>
  <dcterms:created xsi:type="dcterms:W3CDTF">2010-12-16T09:20:55Z</dcterms:created>
  <dcterms:modified xsi:type="dcterms:W3CDTF">2015-10-08T07:18:33Z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TNO_43</vt:lpwstr>
  </property>
  <property fmtid="{D5CDD505-2E9C-101B-9397-08002B2CF9AE}" pid="3" name="do_LanguageID">
    <vt:lpwstr>1043</vt:lpwstr>
  </property>
  <property fmtid="{D5CDD505-2E9C-101B-9397-08002B2CF9AE}" pid="4" name="do_Title">
    <vt:lpwstr>Vitale infrastructuur: waterrobuustheid Nederlandse ziekenhuizen</vt:lpwstr>
  </property>
  <property fmtid="{D5CDD505-2E9C-101B-9397-08002B2CF9AE}" pid="5" name="do_Subtitle">
    <vt:lpwstr>Bevindingen, vragen en dilemma's</vt:lpwstr>
  </property>
  <property fmtid="{D5CDD505-2E9C-101B-9397-08002B2CF9AE}" pid="6" name="do_Speaker">
    <vt:lpwstr>Stefan van Heumen</vt:lpwstr>
  </property>
  <property fmtid="{D5CDD505-2E9C-101B-9397-08002B2CF9AE}" pid="7" name="do_Date">
    <vt:lpwstr>True</vt:lpwstr>
  </property>
  <property fmtid="{D5CDD505-2E9C-101B-9397-08002B2CF9AE}" pid="8" name="do_DateValue">
    <vt:lpwstr>08-10-2015</vt:lpwstr>
  </property>
  <property fmtid="{D5CDD505-2E9C-101B-9397-08002B2CF9AE}" pid="9" name="do_SlideNumber">
    <vt:lpwstr>False</vt:lpwstr>
  </property>
  <property fmtid="{D5CDD505-2E9C-101B-9397-08002B2CF9AE}" pid="10" name="do_Language">
    <vt:lpwstr>1043</vt:lpwstr>
  </property>
</Properties>
</file>