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1"/>
  </p:sldMasterIdLst>
  <p:notesMasterIdLst>
    <p:notesMasterId r:id="rId10"/>
  </p:notesMasterIdLst>
  <p:handoutMasterIdLst>
    <p:handoutMasterId r:id="rId11"/>
  </p:handoutMasterIdLst>
  <p:sldIdLst>
    <p:sldId id="256" r:id="rId2"/>
    <p:sldId id="319" r:id="rId3"/>
    <p:sldId id="320" r:id="rId4"/>
    <p:sldId id="294" r:id="rId5"/>
    <p:sldId id="311" r:id="rId6"/>
    <p:sldId id="317" r:id="rId7"/>
    <p:sldId id="308" r:id="rId8"/>
    <p:sldId id="318" r:id="rId9"/>
  </p:sldIdLst>
  <p:sldSz cx="9144000" cy="6858000" type="screen4x3"/>
  <p:notesSz cx="6794500" cy="9906000"/>
  <p:defaultTextStyle>
    <a:defPPr>
      <a:defRPr lang="nl-NL"/>
    </a:defPPr>
    <a:lvl1pPr algn="l" rtl="0" eaLnBrk="0" fontAlgn="base" hangingPunct="0">
      <a:lnSpc>
        <a:spcPts val="2200"/>
      </a:lnSpc>
      <a:spcBef>
        <a:spcPct val="20000"/>
      </a:spcBef>
      <a:spcAft>
        <a:spcPct val="0"/>
      </a:spcAft>
      <a:defRPr kern="1200">
        <a:solidFill>
          <a:schemeClr val="bg1"/>
        </a:solidFill>
        <a:latin typeface="Verdana" pitchFamily="34" charset="0"/>
        <a:ea typeface="+mn-ea"/>
        <a:cs typeface="+mn-cs"/>
      </a:defRPr>
    </a:lvl1pPr>
    <a:lvl2pPr marL="457200" algn="l" rtl="0" eaLnBrk="0" fontAlgn="base" hangingPunct="0">
      <a:lnSpc>
        <a:spcPts val="2200"/>
      </a:lnSpc>
      <a:spcBef>
        <a:spcPct val="20000"/>
      </a:spcBef>
      <a:spcAft>
        <a:spcPct val="0"/>
      </a:spcAft>
      <a:defRPr kern="1200">
        <a:solidFill>
          <a:schemeClr val="bg1"/>
        </a:solidFill>
        <a:latin typeface="Verdana" pitchFamily="34" charset="0"/>
        <a:ea typeface="+mn-ea"/>
        <a:cs typeface="+mn-cs"/>
      </a:defRPr>
    </a:lvl2pPr>
    <a:lvl3pPr marL="914400" algn="l" rtl="0" eaLnBrk="0" fontAlgn="base" hangingPunct="0">
      <a:lnSpc>
        <a:spcPts val="2200"/>
      </a:lnSpc>
      <a:spcBef>
        <a:spcPct val="20000"/>
      </a:spcBef>
      <a:spcAft>
        <a:spcPct val="0"/>
      </a:spcAft>
      <a:defRPr kern="1200">
        <a:solidFill>
          <a:schemeClr val="bg1"/>
        </a:solidFill>
        <a:latin typeface="Verdana" pitchFamily="34" charset="0"/>
        <a:ea typeface="+mn-ea"/>
        <a:cs typeface="+mn-cs"/>
      </a:defRPr>
    </a:lvl3pPr>
    <a:lvl4pPr marL="1371600" algn="l" rtl="0" eaLnBrk="0" fontAlgn="base" hangingPunct="0">
      <a:lnSpc>
        <a:spcPts val="2200"/>
      </a:lnSpc>
      <a:spcBef>
        <a:spcPct val="20000"/>
      </a:spcBef>
      <a:spcAft>
        <a:spcPct val="0"/>
      </a:spcAft>
      <a:defRPr kern="1200">
        <a:solidFill>
          <a:schemeClr val="bg1"/>
        </a:solidFill>
        <a:latin typeface="Verdana" pitchFamily="34" charset="0"/>
        <a:ea typeface="+mn-ea"/>
        <a:cs typeface="+mn-cs"/>
      </a:defRPr>
    </a:lvl4pPr>
    <a:lvl5pPr marL="1828800" algn="l" rtl="0" eaLnBrk="0" fontAlgn="base" hangingPunct="0">
      <a:lnSpc>
        <a:spcPts val="2200"/>
      </a:lnSpc>
      <a:spcBef>
        <a:spcPct val="20000"/>
      </a:spcBef>
      <a:spcAft>
        <a:spcPct val="0"/>
      </a:spcAft>
      <a:defRPr kern="1200">
        <a:solidFill>
          <a:schemeClr val="bg1"/>
        </a:solidFill>
        <a:latin typeface="Verdana" pitchFamily="34" charset="0"/>
        <a:ea typeface="+mn-ea"/>
        <a:cs typeface="+mn-cs"/>
      </a:defRPr>
    </a:lvl5pPr>
    <a:lvl6pPr marL="2286000" algn="l" defTabSz="914400" rtl="0" eaLnBrk="1" latinLnBrk="0" hangingPunct="1">
      <a:defRPr kern="1200">
        <a:solidFill>
          <a:schemeClr val="bg1"/>
        </a:solidFill>
        <a:latin typeface="Verdana" pitchFamily="34" charset="0"/>
        <a:ea typeface="+mn-ea"/>
        <a:cs typeface="+mn-cs"/>
      </a:defRPr>
    </a:lvl6pPr>
    <a:lvl7pPr marL="2743200" algn="l" defTabSz="914400" rtl="0" eaLnBrk="1" latinLnBrk="0" hangingPunct="1">
      <a:defRPr kern="1200">
        <a:solidFill>
          <a:schemeClr val="bg1"/>
        </a:solidFill>
        <a:latin typeface="Verdana" pitchFamily="34" charset="0"/>
        <a:ea typeface="+mn-ea"/>
        <a:cs typeface="+mn-cs"/>
      </a:defRPr>
    </a:lvl7pPr>
    <a:lvl8pPr marL="3200400" algn="l" defTabSz="914400" rtl="0" eaLnBrk="1" latinLnBrk="0" hangingPunct="1">
      <a:defRPr kern="1200">
        <a:solidFill>
          <a:schemeClr val="bg1"/>
        </a:solidFill>
        <a:latin typeface="Verdana" pitchFamily="34" charset="0"/>
        <a:ea typeface="+mn-ea"/>
        <a:cs typeface="+mn-cs"/>
      </a:defRPr>
    </a:lvl8pPr>
    <a:lvl9pPr marL="3657600" algn="l" defTabSz="914400" rtl="0" eaLnBrk="1" latinLnBrk="0" hangingPunct="1">
      <a:defRPr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022"/>
    <a:srgbClr val="D52B1E"/>
    <a:srgbClr val="007BC7"/>
    <a:srgbClr val="046F96"/>
    <a:srgbClr val="D50022"/>
    <a:srgbClr val="4714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5085" autoAdjust="0"/>
  </p:normalViewPr>
  <p:slideViewPr>
    <p:cSldViewPr>
      <p:cViewPr varScale="1">
        <p:scale>
          <a:sx n="113" d="100"/>
          <a:sy n="113"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656" y="-7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CA"/>
          </a:p>
        </p:txBody>
      </p:sp>
      <p:sp>
        <p:nvSpPr>
          <p:cNvPr id="3" name="Tijdelijke aanduiding voor datum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2C285751-5C18-499E-8A8F-23F39094437C}" type="datetimeFigureOut">
              <a:rPr lang="en-CA" smtClean="0"/>
              <a:pPr/>
              <a:t>08/10/2015</a:t>
            </a:fld>
            <a:endParaRPr lang="en-CA"/>
          </a:p>
        </p:txBody>
      </p:sp>
      <p:sp>
        <p:nvSpPr>
          <p:cNvPr id="4" name="Tijdelijke aanduiding voor voettekst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CA"/>
          </a:p>
        </p:txBody>
      </p:sp>
      <p:sp>
        <p:nvSpPr>
          <p:cNvPr id="5" name="Tijdelijke aanduiding voor dianumm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909BF639-A171-4150-835D-AD98F64DE037}" type="slidenum">
              <a:rPr lang="en-CA" smtClean="0"/>
              <a:pPr/>
              <a:t>‹nr.›</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latin typeface="Times"/>
              </a:defRPr>
            </a:lvl1pPr>
          </a:lstStyle>
          <a:p>
            <a:pPr>
              <a:defRPr/>
            </a:pPr>
            <a:endParaRPr lang="nl-NL"/>
          </a:p>
        </p:txBody>
      </p:sp>
      <p:sp>
        <p:nvSpPr>
          <p:cNvPr id="5123" name="Rectangle 3"/>
          <p:cNvSpPr>
            <a:spLocks noGrp="1" noChangeArrowheads="1"/>
          </p:cNvSpPr>
          <p:nvPr>
            <p:ph type="dt" idx="1"/>
          </p:nvPr>
        </p:nvSpPr>
        <p:spPr bwMode="auto">
          <a:xfrm>
            <a:off x="3850217"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Times"/>
              </a:defRPr>
            </a:lvl1pPr>
          </a:lstStyle>
          <a:p>
            <a:pPr>
              <a:defRPr/>
            </a:pPr>
            <a:endParaRPr lang="nl-NL"/>
          </a:p>
        </p:txBody>
      </p:sp>
      <p:sp>
        <p:nvSpPr>
          <p:cNvPr id="410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05350"/>
            <a:ext cx="4982633"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5126" name="Rectangle 6"/>
          <p:cNvSpPr>
            <a:spLocks noGrp="1" noChangeArrowheads="1"/>
          </p:cNvSpPr>
          <p:nvPr>
            <p:ph type="ftr" sz="quarter" idx="4"/>
          </p:nvPr>
        </p:nvSpPr>
        <p:spPr bwMode="auto">
          <a:xfrm>
            <a:off x="0" y="9410700"/>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latin typeface="Times"/>
              </a:defRPr>
            </a:lvl1pPr>
          </a:lstStyle>
          <a:p>
            <a:pPr>
              <a:defRPr/>
            </a:pPr>
            <a:endParaRPr lang="nl-NL"/>
          </a:p>
        </p:txBody>
      </p:sp>
      <p:sp>
        <p:nvSpPr>
          <p:cNvPr id="5127" name="Rectangle 7"/>
          <p:cNvSpPr>
            <a:spLocks noGrp="1" noChangeArrowheads="1"/>
          </p:cNvSpPr>
          <p:nvPr>
            <p:ph type="sldNum" sz="quarter" idx="5"/>
          </p:nvPr>
        </p:nvSpPr>
        <p:spPr bwMode="auto">
          <a:xfrm>
            <a:off x="3850217" y="9410700"/>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latin typeface="Times"/>
              </a:defRPr>
            </a:lvl1pPr>
          </a:lstStyle>
          <a:p>
            <a:pPr>
              <a:defRPr/>
            </a:pPr>
            <a:fld id="{9D605737-337A-4BCE-B3A7-5A5340808A85}"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     </a:t>
            </a:r>
            <a:r>
              <a:rPr lang="nl-NL"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9D605737-337A-4BCE-B3A7-5A5340808A85}" type="slidenum">
              <a:rPr lang="nl-NL" smtClean="0"/>
              <a:pPr>
                <a:defRPr/>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2</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endParaRPr lang="nl-NL"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3</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Scenario’s: 3 extreme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dreigingsbeelden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Rivierscenario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Overgangsscenario</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zijn</a:t>
            </a:r>
            <a:r>
              <a:rPr lang="en-US" baseline="0" dirty="0" smtClean="0">
                <a:latin typeface="Times New Roman" pitchFamily="18" charset="0"/>
                <a:ea typeface="ＭＳ Ｐゴシック" pitchFamily="34" charset="-128"/>
              </a:rPr>
              <a:t> basis </a:t>
            </a:r>
            <a:r>
              <a:rPr lang="en-US" baseline="0" dirty="0" err="1" smtClean="0">
                <a:latin typeface="Times New Roman" pitchFamily="18" charset="0"/>
                <a:ea typeface="ＭＳ Ｐゴシック" pitchFamily="34" charset="-128"/>
              </a:rPr>
              <a:t>risicokaart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gemiddeld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maatgevend</a:t>
            </a:r>
            <a:r>
              <a:rPr lang="en-US" baseline="0" dirty="0" smtClean="0">
                <a:latin typeface="Times New Roman" pitchFamily="18" charset="0"/>
                <a:ea typeface="ＭＳ Ｐゴシック" pitchFamily="34" charset="-128"/>
              </a:rPr>
              <a:t> scenario </a:t>
            </a:r>
            <a:r>
              <a:rPr lang="en-US" baseline="0" dirty="0" err="1" smtClean="0">
                <a:latin typeface="Times New Roman" pitchFamily="18" charset="0"/>
                <a:ea typeface="ＭＳ Ｐゴシック" pitchFamily="34" charset="-128"/>
              </a:rPr>
              <a:t>Deltaprogramma</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opgebouwd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uit</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tientallen</a:t>
            </a:r>
            <a:r>
              <a:rPr lang="en-US" baseline="0" dirty="0" smtClean="0">
                <a:latin typeface="Times New Roman" pitchFamily="18" charset="0"/>
                <a:ea typeface="ＭＳ Ｐゴシック" pitchFamily="34" charset="-128"/>
              </a:rPr>
              <a:t> scenario’s), </a:t>
            </a:r>
            <a:r>
              <a:rPr lang="en-US" baseline="0" dirty="0" err="1" smtClean="0">
                <a:latin typeface="Times New Roman" pitchFamily="18" charset="0"/>
                <a:ea typeface="ＭＳ Ｐゴシック" pitchFamily="34" charset="-128"/>
              </a:rPr>
              <a:t>geen</a:t>
            </a:r>
            <a:r>
              <a:rPr lang="en-US" baseline="0" dirty="0" smtClean="0">
                <a:latin typeface="Times New Roman" pitchFamily="18" charset="0"/>
                <a:ea typeface="ＭＳ Ｐゴシック" pitchFamily="34" charset="-128"/>
              </a:rPr>
              <a:t> extreme </a:t>
            </a:r>
            <a:r>
              <a:rPr lang="en-US" baseline="0" dirty="0" err="1" smtClean="0">
                <a:latin typeface="Times New Roman" pitchFamily="18" charset="0"/>
                <a:ea typeface="ＭＳ Ｐゴシック" pitchFamily="34" charset="-128"/>
              </a:rPr>
              <a:t>regenval</a:t>
            </a:r>
            <a:r>
              <a:rPr lang="en-US" baseline="0" dirty="0" smtClean="0">
                <a:latin typeface="Times New Roman" pitchFamily="18" charset="0"/>
                <a:ea typeface="ＭＳ Ｐゴシック" pitchFamily="34" charset="-128"/>
              </a:rPr>
              <a:t> of </a:t>
            </a:r>
            <a:r>
              <a:rPr lang="en-US" baseline="0" dirty="0" err="1" smtClean="0">
                <a:latin typeface="Times New Roman" pitchFamily="18" charset="0"/>
                <a:ea typeface="ＭＳ Ｐゴシック" pitchFamily="34" charset="-128"/>
              </a:rPr>
              <a:t>overstromingen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regionaal</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watersysteem</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Zetten</a:t>
            </a:r>
            <a:r>
              <a:rPr lang="en-US" baseline="0" dirty="0" smtClean="0">
                <a:latin typeface="Times New Roman" pitchFamily="18" charset="0"/>
                <a:ea typeface="ＭＳ Ｐゴシック" pitchFamily="34" charset="-128"/>
              </a:rPr>
              <a:t> we in op het </a:t>
            </a:r>
            <a:r>
              <a:rPr lang="en-US" baseline="0" dirty="0" err="1" smtClean="0">
                <a:latin typeface="Times New Roman" pitchFamily="18" charset="0"/>
                <a:ea typeface="ＭＳ Ｐゴシック" pitchFamily="34" charset="-128"/>
              </a:rPr>
              <a:t>juiste</a:t>
            </a:r>
            <a:r>
              <a:rPr lang="en-US" baseline="0" dirty="0" smtClean="0">
                <a:latin typeface="Times New Roman" pitchFamily="18" charset="0"/>
                <a:ea typeface="ＭＳ Ｐゴシック" pitchFamily="34" charset="-128"/>
              </a:rPr>
              <a:t> scenario?</a:t>
            </a:r>
          </a:p>
          <a:p>
            <a:r>
              <a:rPr lang="en-US" dirty="0" err="1" smtClean="0">
                <a:latin typeface="Times New Roman" pitchFamily="18" charset="0"/>
                <a:ea typeface="ＭＳ Ｐゴシック" pitchFamily="34" charset="-128"/>
              </a:rPr>
              <a:t>Aantal</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getroffenen</a:t>
            </a:r>
            <a:r>
              <a:rPr lang="en-US" baseline="0" dirty="0" smtClean="0">
                <a:latin typeface="Times New Roman" pitchFamily="18" charset="0"/>
                <a:ea typeface="ＭＳ Ｐゴシック" pitchFamily="34" charset="-128"/>
              </a:rPr>
              <a:t> -&gt; </a:t>
            </a:r>
            <a:r>
              <a:rPr lang="en-US" baseline="0" dirty="0" err="1" smtClean="0">
                <a:latin typeface="Times New Roman" pitchFamily="18" charset="0"/>
                <a:ea typeface="ＭＳ Ｐゴシック" pitchFamily="34" charset="-128"/>
              </a:rPr>
              <a:t>geen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drinkwater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1,6 en 2,9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mensen</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Uitgevallen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productiecapaciteit</a:t>
            </a:r>
            <a:r>
              <a:rPr lang="en-US" baseline="0" dirty="0" smtClean="0">
                <a:latin typeface="Times New Roman" pitchFamily="18" charset="0"/>
                <a:ea typeface="ＭＳ Ｐゴシック" pitchFamily="34" charset="-128"/>
              </a:rPr>
              <a:t>: 5%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8% </a:t>
            </a:r>
            <a:r>
              <a:rPr lang="en-US" baseline="0" dirty="0" err="1" smtClean="0">
                <a:latin typeface="Times New Roman" pitchFamily="18" charset="0"/>
                <a:ea typeface="ＭＳ Ｐゴシック" pitchFamily="34" charset="-128"/>
              </a:rPr>
              <a:t>overgangscenario</a:t>
            </a:r>
            <a:r>
              <a:rPr lang="en-US" baseline="0" dirty="0" smtClean="0">
                <a:latin typeface="Times New Roman" pitchFamily="18" charset="0"/>
                <a:ea typeface="ＭＳ Ｐゴシック" pitchFamily="34" charset="-128"/>
              </a:rPr>
              <a:t> en 19% </a:t>
            </a:r>
            <a:r>
              <a:rPr lang="en-US" baseline="0" dirty="0" err="1" smtClean="0">
                <a:latin typeface="Times New Roman" pitchFamily="18" charset="0"/>
                <a:ea typeface="ＭＳ Ｐゴシック" pitchFamily="34" charset="-128"/>
              </a:rPr>
              <a:t>rivierscenario</a:t>
            </a:r>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a:t>
            </a:r>
            <a:r>
              <a:rPr lang="en-US" baseline="0" dirty="0" err="1" smtClean="0">
                <a:latin typeface="Times New Roman" pitchFamily="18" charset="0"/>
                <a:ea typeface="ＭＳ Ｐゴシック" pitchFamily="34" charset="-128"/>
              </a:rPr>
              <a:t>productie</a:t>
            </a:r>
            <a:r>
              <a:rPr lang="en-US" baseline="0" dirty="0" smtClean="0">
                <a:latin typeface="Times New Roman" pitchFamily="18" charset="0"/>
                <a:ea typeface="ＭＳ Ｐゴシック" pitchFamily="34" charset="-128"/>
              </a:rPr>
              <a:t>- en </a:t>
            </a:r>
            <a:r>
              <a:rPr lang="en-US" baseline="0" dirty="0" err="1" smtClean="0">
                <a:latin typeface="Times New Roman" pitchFamily="18" charset="0"/>
                <a:ea typeface="ＭＳ Ｐゴシック" pitchFamily="34" charset="-128"/>
              </a:rPr>
              <a:t>distributiepompstations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aanjagers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winningen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voorzuiveringen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Uitval</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waterleidingnet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ook</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riolering</a:t>
            </a:r>
            <a:r>
              <a:rPr lang="en-US" baseline="0" dirty="0" smtClean="0">
                <a:latin typeface="Times New Roman" pitchFamily="18" charset="0"/>
                <a:ea typeface="ＭＳ Ｐゴシック" pitchFamily="34" charset="-128"/>
              </a:rPr>
              <a:t>/</a:t>
            </a:r>
            <a:r>
              <a:rPr lang="en-US" baseline="0" dirty="0" err="1" smtClean="0">
                <a:latin typeface="Times New Roman" pitchFamily="18" charset="0"/>
                <a:ea typeface="ＭＳ Ｐゴシック" pitchFamily="34" charset="-128"/>
              </a:rPr>
              <a:t>rwzi’s</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Benodigd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nooddrinkwater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achterblijvers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1,1 en 1,3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op basis van </a:t>
            </a:r>
            <a:r>
              <a:rPr lang="en-US" baseline="0" dirty="0" err="1" smtClean="0">
                <a:latin typeface="Times New Roman" pitchFamily="18" charset="0"/>
                <a:ea typeface="ＭＳ Ｐゴシック" pitchFamily="34" charset="-128"/>
              </a:rPr>
              <a:t>preventieve</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evacuatiefracties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650.000 en 800.000 </a:t>
            </a:r>
            <a:r>
              <a:rPr lang="en-US" baseline="0" dirty="0" err="1" smtClean="0">
                <a:latin typeface="Times New Roman" pitchFamily="18" charset="0"/>
                <a:ea typeface="ＭＳ Ｐゴシック" pitchFamily="34" charset="-128"/>
              </a:rPr>
              <a:t>flessen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nodig</a:t>
            </a:r>
            <a:r>
              <a:rPr lang="en-US" baseline="0" dirty="0" smtClean="0">
                <a:latin typeface="Times New Roman" pitchFamily="18" charset="0"/>
                <a:ea typeface="ＭＳ Ｐゴシック" pitchFamily="34" charset="-128"/>
              </a:rPr>
              <a:t> </a:t>
            </a:r>
          </a:p>
          <a:p>
            <a:r>
              <a:rPr lang="en-US" baseline="0" dirty="0" smtClean="0">
                <a:latin typeface="Times New Roman" pitchFamily="18" charset="0"/>
                <a:ea typeface="ＭＳ Ｐゴシック" pitchFamily="34" charset="-128"/>
              </a:rPr>
              <a:t>en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de 300 – 400 </a:t>
            </a:r>
            <a:r>
              <a:rPr lang="en-US" baseline="0" dirty="0" err="1" smtClean="0">
                <a:latin typeface="Times New Roman" pitchFamily="18" charset="0"/>
                <a:ea typeface="ＭＳ Ｐゴシック" pitchFamily="34" charset="-128"/>
              </a:rPr>
              <a:t>flexitanks</a:t>
            </a:r>
            <a:r>
              <a:rPr lang="en-US" baseline="0" dirty="0" smtClean="0">
                <a:latin typeface="Times New Roman" pitchFamily="18" charset="0"/>
                <a:ea typeface="ＭＳ Ｐゴシック" pitchFamily="34" charset="-128"/>
              </a:rPr>
              <a:t> (10M3). Is </a:t>
            </a:r>
            <a:r>
              <a:rPr lang="en-US" baseline="0" dirty="0" err="1" smtClean="0">
                <a:latin typeface="Times New Roman" pitchFamily="18" charset="0"/>
                <a:ea typeface="ＭＳ Ｐゴシック" pitchFamily="34" charset="-128"/>
              </a:rPr>
              <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voldoende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voorraad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Tekort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flessen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Evacuatie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0,5 en 1,6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mensen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na</a:t>
            </a:r>
            <a:r>
              <a:rPr lang="en-US" baseline="0" dirty="0" smtClean="0">
                <a:latin typeface="Times New Roman" pitchFamily="18" charset="0"/>
                <a:ea typeface="ＭＳ Ｐゴシック" pitchFamily="34" charset="-128"/>
              </a:rPr>
              <a:t> 2 </a:t>
            </a:r>
            <a:r>
              <a:rPr lang="en-US" baseline="0" dirty="0" err="1" smtClean="0">
                <a:latin typeface="Times New Roman" pitchFamily="18" charset="0"/>
                <a:ea typeface="ＭＳ Ｐゴシック" pitchFamily="34" charset="-128"/>
              </a:rPr>
              <a:t>dagen</a:t>
            </a:r>
            <a:r>
              <a:rPr lang="en-US" baseline="0" dirty="0" smtClean="0">
                <a:latin typeface="Times New Roman" pitchFamily="18" charset="0"/>
                <a:ea typeface="ＭＳ Ｐゴシック" pitchFamily="34" charset="-128"/>
              </a:rPr>
              <a:t> 90% van de </a:t>
            </a:r>
            <a:r>
              <a:rPr lang="en-US" baseline="0" dirty="0" err="1" smtClean="0">
                <a:latin typeface="Times New Roman" pitchFamily="18" charset="0"/>
                <a:ea typeface="ＭＳ Ｐゴシック" pitchFamily="34" charset="-128"/>
              </a:rPr>
              <a:t>mensen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Gevolgen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verschuiving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drinkwatervraag</a:t>
            </a:r>
            <a:r>
              <a:rPr lang="en-US" baseline="0" dirty="0" smtClean="0">
                <a:latin typeface="Times New Roman" pitchFamily="18" charset="0"/>
                <a:ea typeface="ＭＳ Ｐゴシック" pitchFamily="34" charset="-128"/>
              </a:rPr>
              <a:t> (sector is </a:t>
            </a:r>
            <a:r>
              <a:rPr lang="en-US" baseline="0" dirty="0" err="1" smtClean="0">
                <a:latin typeface="Times New Roman" pitchFamily="18" charset="0"/>
                <a:ea typeface="ＭＳ Ｐゴシック" pitchFamily="34" charset="-128"/>
              </a:rPr>
              <a:t>robuust</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kan</a:t>
            </a:r>
            <a:r>
              <a:rPr lang="en-US" baseline="0" dirty="0" smtClean="0">
                <a:latin typeface="Times New Roman" pitchFamily="18" charset="0"/>
                <a:ea typeface="ＭＳ Ｐゴシック" pitchFamily="34" charset="-128"/>
              </a:rPr>
              <a:t> de </a:t>
            </a:r>
            <a:r>
              <a:rPr lang="en-US" baseline="0" dirty="0" err="1" smtClean="0">
                <a:latin typeface="Times New Roman" pitchFamily="18" charset="0"/>
                <a:ea typeface="ＭＳ Ｐゴシック" pitchFamily="34" charset="-128"/>
              </a:rPr>
              <a:t>productiecapaciteit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dat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Wat</a:t>
            </a:r>
            <a:r>
              <a:rPr lang="en-US" baseline="0" dirty="0" smtClean="0">
                <a:latin typeface="Times New Roman" pitchFamily="18" charset="0"/>
                <a:ea typeface="ＭＳ Ｐゴシック" pitchFamily="34" charset="-128"/>
              </a:rPr>
              <a:t> is de </a:t>
            </a:r>
            <a:r>
              <a:rPr lang="en-US" baseline="0" dirty="0" err="1" smtClean="0">
                <a:latin typeface="Times New Roman" pitchFamily="18" charset="0"/>
                <a:ea typeface="ＭＳ Ｐゴシック" pitchFamily="34" charset="-128"/>
              </a:rPr>
              <a:t>hersteltijd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Schatting</a:t>
            </a:r>
            <a:r>
              <a:rPr lang="en-US" baseline="0" dirty="0" smtClean="0">
                <a:latin typeface="Times New Roman" pitchFamily="18" charset="0"/>
                <a:ea typeface="ＭＳ Ｐゴシック" pitchFamily="34" charset="-128"/>
              </a:rPr>
              <a:t> 6000 km </a:t>
            </a:r>
            <a:r>
              <a:rPr lang="en-US" baseline="0" dirty="0" err="1" smtClean="0">
                <a:latin typeface="Times New Roman" pitchFamily="18" charset="0"/>
                <a:ea typeface="ＭＳ Ｐゴシック" pitchFamily="34" charset="-128"/>
              </a:rPr>
              <a:t>leiding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moet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hersteld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worden</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duurt</a:t>
            </a:r>
            <a:r>
              <a:rPr lang="en-US" baseline="0" dirty="0" smtClean="0">
                <a:latin typeface="Times New Roman" pitchFamily="18" charset="0"/>
                <a:ea typeface="ＭＳ Ｐゴシック" pitchFamily="34" charset="-128"/>
              </a:rPr>
              <a:t> 0,5 </a:t>
            </a:r>
            <a:r>
              <a:rPr lang="en-US" baseline="0" dirty="0" err="1" smtClean="0">
                <a:latin typeface="Times New Roman" pitchFamily="18" charset="0"/>
                <a:ea typeface="ＭＳ Ｐゴシック" pitchFamily="34" charset="-128"/>
              </a:rPr>
              <a:t>jaar</a:t>
            </a:r>
            <a:r>
              <a:rPr lang="en-US" baseline="0" dirty="0" smtClean="0">
                <a:latin typeface="Times New Roman" pitchFamily="18" charset="0"/>
                <a:ea typeface="ＭＳ Ｐゴシック" pitchFamily="34" charset="-128"/>
              </a:rPr>
              <a:t> – diverse </a:t>
            </a:r>
            <a:r>
              <a:rPr lang="en-US" baseline="0" dirty="0" err="1" smtClean="0">
                <a:latin typeface="Times New Roman" pitchFamily="18" charset="0"/>
                <a:ea typeface="ＭＳ Ｐゴシック" pitchFamily="34" charset="-128"/>
              </a:rPr>
              <a:t>jaren</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Rivierscenario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heeft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grootste</a:t>
            </a:r>
            <a:r>
              <a:rPr lang="en-US" baseline="0" dirty="0" smtClean="0">
                <a:latin typeface="Times New Roman" pitchFamily="18" charset="0"/>
                <a:ea typeface="ＭＳ Ｐゴシック" pitchFamily="34" charset="-128"/>
              </a:rPr>
              <a:t> impact,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de </a:t>
            </a:r>
            <a:r>
              <a:rPr lang="en-US" baseline="0" dirty="0" err="1" smtClean="0">
                <a:latin typeface="Times New Roman" pitchFamily="18" charset="0"/>
                <a:ea typeface="ＭＳ Ｐゴシック" pitchFamily="34" charset="-128"/>
              </a:rPr>
              <a:t>langste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hersteltijd</a:t>
            </a:r>
            <a:r>
              <a:rPr lang="en-US" baseline="0" dirty="0" smtClean="0">
                <a:latin typeface="Times New Roman" pitchFamily="18" charset="0"/>
                <a:ea typeface="ＭＳ Ｐゴシック" pitchFamily="34" charset="-128"/>
              </a:rPr>
              <a:t>   </a:t>
            </a:r>
          </a:p>
          <a:p>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 </a:t>
            </a:r>
          </a:p>
          <a:p>
            <a:r>
              <a:rPr lang="en-US" baseline="0" dirty="0" smtClean="0">
                <a:latin typeface="Times New Roman" pitchFamily="18" charset="0"/>
                <a:ea typeface="ＭＳ Ｐゴシック" pitchFamily="34" charset="-128"/>
              </a:rPr>
              <a:t>  </a:t>
            </a:r>
            <a:endParaRPr lang="nl-NL"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4</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Scenario’s: 3 extreme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dreigingsbeelden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Rivierscenario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Overgangsscenario</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zijn</a:t>
            </a:r>
            <a:r>
              <a:rPr lang="en-US" baseline="0" dirty="0" smtClean="0">
                <a:latin typeface="Times New Roman" pitchFamily="18" charset="0"/>
                <a:ea typeface="ＭＳ Ｐゴシック" pitchFamily="34" charset="-128"/>
              </a:rPr>
              <a:t> basis </a:t>
            </a:r>
            <a:r>
              <a:rPr lang="en-US" baseline="0" dirty="0" err="1" smtClean="0">
                <a:latin typeface="Times New Roman" pitchFamily="18" charset="0"/>
                <a:ea typeface="ＭＳ Ｐゴシック" pitchFamily="34" charset="-128"/>
              </a:rPr>
              <a:t>risicokaart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gemiddeld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maatgevend</a:t>
            </a:r>
            <a:r>
              <a:rPr lang="en-US" baseline="0" dirty="0" smtClean="0">
                <a:latin typeface="Times New Roman" pitchFamily="18" charset="0"/>
                <a:ea typeface="ＭＳ Ｐゴシック" pitchFamily="34" charset="-128"/>
              </a:rPr>
              <a:t> scenario </a:t>
            </a:r>
            <a:r>
              <a:rPr lang="en-US" baseline="0" dirty="0" err="1" smtClean="0">
                <a:latin typeface="Times New Roman" pitchFamily="18" charset="0"/>
                <a:ea typeface="ＭＳ Ｐゴシック" pitchFamily="34" charset="-128"/>
              </a:rPr>
              <a:t>Deltaprogramma</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opgebouwd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uit</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tientallen</a:t>
            </a:r>
            <a:r>
              <a:rPr lang="en-US" baseline="0" dirty="0" smtClean="0">
                <a:latin typeface="Times New Roman" pitchFamily="18" charset="0"/>
                <a:ea typeface="ＭＳ Ｐゴシック" pitchFamily="34" charset="-128"/>
              </a:rPr>
              <a:t> scenario’s), </a:t>
            </a:r>
            <a:r>
              <a:rPr lang="en-US" baseline="0" dirty="0" err="1" smtClean="0">
                <a:latin typeface="Times New Roman" pitchFamily="18" charset="0"/>
                <a:ea typeface="ＭＳ Ｐゴシック" pitchFamily="34" charset="-128"/>
              </a:rPr>
              <a:t>geen</a:t>
            </a:r>
            <a:r>
              <a:rPr lang="en-US" baseline="0" dirty="0" smtClean="0">
                <a:latin typeface="Times New Roman" pitchFamily="18" charset="0"/>
                <a:ea typeface="ＭＳ Ｐゴシック" pitchFamily="34" charset="-128"/>
              </a:rPr>
              <a:t> extreme </a:t>
            </a:r>
            <a:r>
              <a:rPr lang="en-US" baseline="0" dirty="0" err="1" smtClean="0">
                <a:latin typeface="Times New Roman" pitchFamily="18" charset="0"/>
                <a:ea typeface="ＭＳ Ｐゴシック" pitchFamily="34" charset="-128"/>
              </a:rPr>
              <a:t>regenval</a:t>
            </a:r>
            <a:r>
              <a:rPr lang="en-US" baseline="0" dirty="0" smtClean="0">
                <a:latin typeface="Times New Roman" pitchFamily="18" charset="0"/>
                <a:ea typeface="ＭＳ Ｐゴシック" pitchFamily="34" charset="-128"/>
              </a:rPr>
              <a:t> of </a:t>
            </a:r>
            <a:r>
              <a:rPr lang="en-US" baseline="0" dirty="0" err="1" smtClean="0">
                <a:latin typeface="Times New Roman" pitchFamily="18" charset="0"/>
                <a:ea typeface="ＭＳ Ｐゴシック" pitchFamily="34" charset="-128"/>
              </a:rPr>
              <a:t>overstromingen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regionaal</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watersysteem</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Zetten</a:t>
            </a:r>
            <a:r>
              <a:rPr lang="en-US" baseline="0" dirty="0" smtClean="0">
                <a:latin typeface="Times New Roman" pitchFamily="18" charset="0"/>
                <a:ea typeface="ＭＳ Ｐゴシック" pitchFamily="34" charset="-128"/>
              </a:rPr>
              <a:t> we in op het </a:t>
            </a:r>
            <a:r>
              <a:rPr lang="en-US" baseline="0" dirty="0" err="1" smtClean="0">
                <a:latin typeface="Times New Roman" pitchFamily="18" charset="0"/>
                <a:ea typeface="ＭＳ Ｐゴシック" pitchFamily="34" charset="-128"/>
              </a:rPr>
              <a:t>juiste</a:t>
            </a:r>
            <a:r>
              <a:rPr lang="en-US" baseline="0" dirty="0" smtClean="0">
                <a:latin typeface="Times New Roman" pitchFamily="18" charset="0"/>
                <a:ea typeface="ＭＳ Ｐゴシック" pitchFamily="34" charset="-128"/>
              </a:rPr>
              <a:t> scenario?</a:t>
            </a:r>
          </a:p>
          <a:p>
            <a:r>
              <a:rPr lang="en-US" dirty="0" err="1" smtClean="0">
                <a:latin typeface="Times New Roman" pitchFamily="18" charset="0"/>
                <a:ea typeface="ＭＳ Ｐゴシック" pitchFamily="34" charset="-128"/>
              </a:rPr>
              <a:t>Aantal</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getroffenen</a:t>
            </a:r>
            <a:r>
              <a:rPr lang="en-US" baseline="0" dirty="0" smtClean="0">
                <a:latin typeface="Times New Roman" pitchFamily="18" charset="0"/>
                <a:ea typeface="ＭＳ Ｐゴシック" pitchFamily="34" charset="-128"/>
              </a:rPr>
              <a:t> -&gt; </a:t>
            </a:r>
            <a:r>
              <a:rPr lang="en-US" baseline="0" dirty="0" err="1" smtClean="0">
                <a:latin typeface="Times New Roman" pitchFamily="18" charset="0"/>
                <a:ea typeface="ＭＳ Ｐゴシック" pitchFamily="34" charset="-128"/>
              </a:rPr>
              <a:t>geen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drinkwater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1,6 en 2,9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mensen</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Uitgevallen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productiecapaciteit</a:t>
            </a:r>
            <a:r>
              <a:rPr lang="en-US" baseline="0" dirty="0" smtClean="0">
                <a:latin typeface="Times New Roman" pitchFamily="18" charset="0"/>
                <a:ea typeface="ＭＳ Ｐゴシック" pitchFamily="34" charset="-128"/>
              </a:rPr>
              <a:t>: 5%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8% </a:t>
            </a:r>
            <a:r>
              <a:rPr lang="en-US" baseline="0" dirty="0" err="1" smtClean="0">
                <a:latin typeface="Times New Roman" pitchFamily="18" charset="0"/>
                <a:ea typeface="ＭＳ Ｐゴシック" pitchFamily="34" charset="-128"/>
              </a:rPr>
              <a:t>overgangscenario</a:t>
            </a:r>
            <a:r>
              <a:rPr lang="en-US" baseline="0" dirty="0" smtClean="0">
                <a:latin typeface="Times New Roman" pitchFamily="18" charset="0"/>
                <a:ea typeface="ＭＳ Ｐゴシック" pitchFamily="34" charset="-128"/>
              </a:rPr>
              <a:t> en 19% </a:t>
            </a:r>
            <a:r>
              <a:rPr lang="en-US" baseline="0" dirty="0" err="1" smtClean="0">
                <a:latin typeface="Times New Roman" pitchFamily="18" charset="0"/>
                <a:ea typeface="ＭＳ Ｐゴシック" pitchFamily="34" charset="-128"/>
              </a:rPr>
              <a:t>rivierscenario</a:t>
            </a:r>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a:t>
            </a:r>
            <a:r>
              <a:rPr lang="en-US" baseline="0" dirty="0" err="1" smtClean="0">
                <a:latin typeface="Times New Roman" pitchFamily="18" charset="0"/>
                <a:ea typeface="ＭＳ Ｐゴシック" pitchFamily="34" charset="-128"/>
              </a:rPr>
              <a:t>productie</a:t>
            </a:r>
            <a:r>
              <a:rPr lang="en-US" baseline="0" dirty="0" smtClean="0">
                <a:latin typeface="Times New Roman" pitchFamily="18" charset="0"/>
                <a:ea typeface="ＭＳ Ｐゴシック" pitchFamily="34" charset="-128"/>
              </a:rPr>
              <a:t>- en </a:t>
            </a:r>
            <a:r>
              <a:rPr lang="en-US" baseline="0" dirty="0" err="1" smtClean="0">
                <a:latin typeface="Times New Roman" pitchFamily="18" charset="0"/>
                <a:ea typeface="ＭＳ Ｐゴシック" pitchFamily="34" charset="-128"/>
              </a:rPr>
              <a:t>distributiepompstations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aanjagers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winningen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voorzuiveringen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Uitval</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waterleidingnet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ook</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riolering</a:t>
            </a:r>
            <a:r>
              <a:rPr lang="en-US" baseline="0" dirty="0" smtClean="0">
                <a:latin typeface="Times New Roman" pitchFamily="18" charset="0"/>
                <a:ea typeface="ＭＳ Ｐゴシック" pitchFamily="34" charset="-128"/>
              </a:rPr>
              <a:t>/</a:t>
            </a:r>
            <a:r>
              <a:rPr lang="en-US" baseline="0" dirty="0" err="1" smtClean="0">
                <a:latin typeface="Times New Roman" pitchFamily="18" charset="0"/>
                <a:ea typeface="ＭＳ Ｐゴシック" pitchFamily="34" charset="-128"/>
              </a:rPr>
              <a:t>rwzi’s</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Benodigd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nooddrinkwater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achterblijvers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1,1 en 1,3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op basis van </a:t>
            </a:r>
            <a:r>
              <a:rPr lang="en-US" baseline="0" dirty="0" err="1" smtClean="0">
                <a:latin typeface="Times New Roman" pitchFamily="18" charset="0"/>
                <a:ea typeface="ＭＳ Ｐゴシック" pitchFamily="34" charset="-128"/>
              </a:rPr>
              <a:t>preventieve</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evacuatiefracties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650.000 en 800.000 </a:t>
            </a:r>
            <a:r>
              <a:rPr lang="en-US" baseline="0" dirty="0" err="1" smtClean="0">
                <a:latin typeface="Times New Roman" pitchFamily="18" charset="0"/>
                <a:ea typeface="ＭＳ Ｐゴシック" pitchFamily="34" charset="-128"/>
              </a:rPr>
              <a:t>flessen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nodig</a:t>
            </a:r>
            <a:r>
              <a:rPr lang="en-US" baseline="0" dirty="0" smtClean="0">
                <a:latin typeface="Times New Roman" pitchFamily="18" charset="0"/>
                <a:ea typeface="ＭＳ Ｐゴシック" pitchFamily="34" charset="-128"/>
              </a:rPr>
              <a:t> </a:t>
            </a:r>
          </a:p>
          <a:p>
            <a:r>
              <a:rPr lang="en-US" baseline="0" dirty="0" smtClean="0">
                <a:latin typeface="Times New Roman" pitchFamily="18" charset="0"/>
                <a:ea typeface="ＭＳ Ｐゴシック" pitchFamily="34" charset="-128"/>
              </a:rPr>
              <a:t>en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de 300 – 400 </a:t>
            </a:r>
            <a:r>
              <a:rPr lang="en-US" baseline="0" dirty="0" err="1" smtClean="0">
                <a:latin typeface="Times New Roman" pitchFamily="18" charset="0"/>
                <a:ea typeface="ＭＳ Ｐゴシック" pitchFamily="34" charset="-128"/>
              </a:rPr>
              <a:t>flexitanks</a:t>
            </a:r>
            <a:r>
              <a:rPr lang="en-US" baseline="0" dirty="0" smtClean="0">
                <a:latin typeface="Times New Roman" pitchFamily="18" charset="0"/>
                <a:ea typeface="ＭＳ Ｐゴシック" pitchFamily="34" charset="-128"/>
              </a:rPr>
              <a:t> (10M3). Is </a:t>
            </a:r>
            <a:r>
              <a:rPr lang="en-US" baseline="0" dirty="0" err="1" smtClean="0">
                <a:latin typeface="Times New Roman" pitchFamily="18" charset="0"/>
                <a:ea typeface="ＭＳ Ｐゴシック" pitchFamily="34" charset="-128"/>
              </a:rPr>
              <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voldoende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voorraad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Tekort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flessen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Evacuatie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tussen</a:t>
            </a:r>
            <a:r>
              <a:rPr lang="en-US" baseline="0" dirty="0" smtClean="0">
                <a:latin typeface="Times New Roman" pitchFamily="18" charset="0"/>
                <a:ea typeface="ＭＳ Ｐゴシック" pitchFamily="34" charset="-128"/>
              </a:rPr>
              <a:t> 0,5 en 1,6 </a:t>
            </a:r>
            <a:r>
              <a:rPr lang="en-US" baseline="0" dirty="0" err="1" smtClean="0">
                <a:latin typeface="Times New Roman" pitchFamily="18" charset="0"/>
                <a:ea typeface="ＭＳ Ｐゴシック" pitchFamily="34" charset="-128"/>
              </a:rPr>
              <a:t>miljoen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mensen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na</a:t>
            </a:r>
            <a:r>
              <a:rPr lang="en-US" baseline="0" dirty="0" smtClean="0">
                <a:latin typeface="Times New Roman" pitchFamily="18" charset="0"/>
                <a:ea typeface="ＭＳ Ｐゴシック" pitchFamily="34" charset="-128"/>
              </a:rPr>
              <a:t> 2 </a:t>
            </a:r>
            <a:r>
              <a:rPr lang="en-US" baseline="0" dirty="0" err="1" smtClean="0">
                <a:latin typeface="Times New Roman" pitchFamily="18" charset="0"/>
                <a:ea typeface="ＭＳ Ｐゴシック" pitchFamily="34" charset="-128"/>
              </a:rPr>
              <a:t>dagen</a:t>
            </a:r>
            <a:r>
              <a:rPr lang="en-US" baseline="0" dirty="0" smtClean="0">
                <a:latin typeface="Times New Roman" pitchFamily="18" charset="0"/>
                <a:ea typeface="ＭＳ Ｐゴシック" pitchFamily="34" charset="-128"/>
              </a:rPr>
              <a:t> 90% van de </a:t>
            </a:r>
            <a:r>
              <a:rPr lang="en-US" baseline="0" dirty="0" err="1" smtClean="0">
                <a:latin typeface="Times New Roman" pitchFamily="18" charset="0"/>
                <a:ea typeface="ＭＳ Ｐゴシック" pitchFamily="34" charset="-128"/>
              </a:rPr>
              <a:t>mensen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Gevolgen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verschuiving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drinkwatervraag</a:t>
            </a:r>
            <a:r>
              <a:rPr lang="en-US" baseline="0" dirty="0" smtClean="0">
                <a:latin typeface="Times New Roman" pitchFamily="18" charset="0"/>
                <a:ea typeface="ＭＳ Ｐゴシック" pitchFamily="34" charset="-128"/>
              </a:rPr>
              <a:t> (sector is </a:t>
            </a:r>
            <a:r>
              <a:rPr lang="en-US" baseline="0" dirty="0" err="1" smtClean="0">
                <a:latin typeface="Times New Roman" pitchFamily="18" charset="0"/>
                <a:ea typeface="ＭＳ Ｐゴシック" pitchFamily="34" charset="-128"/>
              </a:rPr>
              <a:t>robuust</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maar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kan</a:t>
            </a:r>
            <a:r>
              <a:rPr lang="en-US" baseline="0" dirty="0" smtClean="0">
                <a:latin typeface="Times New Roman" pitchFamily="18" charset="0"/>
                <a:ea typeface="ＭＳ Ｐゴシック" pitchFamily="34" charset="-128"/>
              </a:rPr>
              <a:t> de </a:t>
            </a:r>
            <a:r>
              <a:rPr lang="en-US" baseline="0" dirty="0" err="1" smtClean="0">
                <a:latin typeface="Times New Roman" pitchFamily="18" charset="0"/>
                <a:ea typeface="ＭＳ Ｐゴシック" pitchFamily="34" charset="-128"/>
              </a:rPr>
              <a:t>productiecapaciteit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dat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aan</a:t>
            </a:r>
            <a:r>
              <a:rPr lang="en-US" baseline="0" dirty="0" smtClean="0">
                <a:latin typeface="Times New Roman" pitchFamily="18" charset="0"/>
                <a:ea typeface="ＭＳ Ｐゴシック" pitchFamily="34" charset="-128"/>
              </a:rPr>
              <a:t>?)</a:t>
            </a:r>
          </a:p>
          <a:p>
            <a:r>
              <a:rPr lang="en-US" baseline="0" dirty="0" err="1" smtClean="0">
                <a:latin typeface="Times New Roman" pitchFamily="18" charset="0"/>
                <a:ea typeface="ＭＳ Ｐゴシック" pitchFamily="34" charset="-128"/>
              </a:rPr>
              <a:t>Wat</a:t>
            </a:r>
            <a:r>
              <a:rPr lang="en-US" baseline="0" dirty="0" smtClean="0">
                <a:latin typeface="Times New Roman" pitchFamily="18" charset="0"/>
                <a:ea typeface="ＭＳ Ｐゴシック" pitchFamily="34" charset="-128"/>
              </a:rPr>
              <a:t> is de </a:t>
            </a:r>
            <a:r>
              <a:rPr lang="en-US" baseline="0" dirty="0" err="1" smtClean="0">
                <a:latin typeface="Times New Roman" pitchFamily="18" charset="0"/>
                <a:ea typeface="ＭＳ Ｐゴシック" pitchFamily="34" charset="-128"/>
              </a:rPr>
              <a:t>hersteltijd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Schatting</a:t>
            </a:r>
            <a:r>
              <a:rPr lang="en-US" baseline="0" dirty="0" smtClean="0">
                <a:latin typeface="Times New Roman" pitchFamily="18" charset="0"/>
                <a:ea typeface="ＭＳ Ｐゴシック" pitchFamily="34" charset="-128"/>
              </a:rPr>
              <a:t> 6000 km </a:t>
            </a:r>
            <a:r>
              <a:rPr lang="en-US" baseline="0" dirty="0" err="1" smtClean="0">
                <a:latin typeface="Times New Roman" pitchFamily="18" charset="0"/>
                <a:ea typeface="ＭＳ Ｐゴシック" pitchFamily="34" charset="-128"/>
              </a:rPr>
              <a:t>leiding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moet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hersteld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worden</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duurt</a:t>
            </a:r>
            <a:r>
              <a:rPr lang="en-US" baseline="0" dirty="0" smtClean="0">
                <a:latin typeface="Times New Roman" pitchFamily="18" charset="0"/>
                <a:ea typeface="ＭＳ Ｐゴシック" pitchFamily="34" charset="-128"/>
              </a:rPr>
              <a:t> 0,5 </a:t>
            </a:r>
            <a:r>
              <a:rPr lang="en-US" baseline="0" dirty="0" err="1" smtClean="0">
                <a:latin typeface="Times New Roman" pitchFamily="18" charset="0"/>
                <a:ea typeface="ＭＳ Ｐゴシック" pitchFamily="34" charset="-128"/>
              </a:rPr>
              <a:t>jaar</a:t>
            </a:r>
            <a:r>
              <a:rPr lang="en-US" baseline="0" dirty="0" smtClean="0">
                <a:latin typeface="Times New Roman" pitchFamily="18" charset="0"/>
                <a:ea typeface="ＭＳ Ｐゴシック" pitchFamily="34" charset="-128"/>
              </a:rPr>
              <a:t> – diverse </a:t>
            </a:r>
            <a:r>
              <a:rPr lang="en-US" baseline="0" dirty="0" err="1" smtClean="0">
                <a:latin typeface="Times New Roman" pitchFamily="18" charset="0"/>
                <a:ea typeface="ＭＳ Ｐゴシック" pitchFamily="34" charset="-128"/>
              </a:rPr>
              <a:t>jaren</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Rivierscenario</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heeft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grootste</a:t>
            </a:r>
            <a:r>
              <a:rPr lang="en-US" baseline="0" dirty="0" smtClean="0">
                <a:latin typeface="Times New Roman" pitchFamily="18" charset="0"/>
                <a:ea typeface="ＭＳ Ｐゴシック" pitchFamily="34" charset="-128"/>
              </a:rPr>
              <a:t> impact, </a:t>
            </a:r>
            <a:r>
              <a:rPr lang="en-US" baseline="0" dirty="0" err="1" smtClean="0">
                <a:latin typeface="Times New Roman" pitchFamily="18" charset="0"/>
                <a:ea typeface="ＭＳ Ｐゴシック" pitchFamily="34" charset="-128"/>
              </a:rPr>
              <a:t>kustscenario</a:t>
            </a:r>
            <a:r>
              <a:rPr lang="en-US" baseline="0" dirty="0" smtClean="0">
                <a:latin typeface="Times New Roman" pitchFamily="18" charset="0"/>
                <a:ea typeface="ＭＳ Ｐゴシック" pitchFamily="34" charset="-128"/>
              </a:rPr>
              <a:t> de </a:t>
            </a:r>
            <a:r>
              <a:rPr lang="en-US" baseline="0" dirty="0" err="1" smtClean="0">
                <a:latin typeface="Times New Roman" pitchFamily="18" charset="0"/>
                <a:ea typeface="ＭＳ Ｐゴシック" pitchFamily="34" charset="-128"/>
              </a:rPr>
              <a:t>langste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hersteltijd</a:t>
            </a:r>
            <a:r>
              <a:rPr lang="en-US" baseline="0" dirty="0" smtClean="0">
                <a:latin typeface="Times New Roman" pitchFamily="18" charset="0"/>
                <a:ea typeface="ＭＳ Ｐゴシック" pitchFamily="34" charset="-128"/>
              </a:rPr>
              <a:t>   </a:t>
            </a:r>
          </a:p>
          <a:p>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 </a:t>
            </a:r>
          </a:p>
          <a:p>
            <a:r>
              <a:rPr lang="en-US" baseline="0" dirty="0" smtClean="0">
                <a:latin typeface="Times New Roman" pitchFamily="18" charset="0"/>
                <a:ea typeface="ＭＳ Ｐゴシック" pitchFamily="34" charset="-128"/>
              </a:rPr>
              <a:t>  </a:t>
            </a:r>
            <a:endParaRPr lang="nl-NL"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5</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r>
              <a:rPr lang="en-US" dirty="0" err="1" smtClean="0">
                <a:latin typeface="Times New Roman" pitchFamily="18" charset="0"/>
                <a:ea typeface="ＭＳ Ｐゴシック" pitchFamily="34" charset="-128"/>
              </a:rPr>
              <a:t>Evacuatiefracties</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bepalen</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drinkwatervraag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adoptiegebied</a:t>
            </a:r>
            <a:r>
              <a:rPr lang="en-US" baseline="0" dirty="0" smtClean="0">
                <a:latin typeface="Times New Roman" pitchFamily="18" charset="0"/>
                <a:ea typeface="ＭＳ Ｐゴシック" pitchFamily="34" charset="-128"/>
              </a:rPr>
              <a:t> en </a:t>
            </a:r>
            <a:r>
              <a:rPr lang="en-US" baseline="0" dirty="0" err="1" smtClean="0">
                <a:latin typeface="Times New Roman" pitchFamily="18" charset="0"/>
                <a:ea typeface="ＭＳ Ｐゴシック" pitchFamily="34" charset="-128"/>
              </a:rPr>
              <a:t>overstromingsgebied</a:t>
            </a:r>
            <a:r>
              <a:rPr lang="en-US" baseline="0" dirty="0" smtClean="0">
                <a:latin typeface="Times New Roman" pitchFamily="18" charset="0"/>
                <a:ea typeface="ＭＳ Ｐゴシック" pitchFamily="34" charset="-128"/>
              </a:rPr>
              <a:t>. </a:t>
            </a:r>
          </a:p>
          <a:p>
            <a:r>
              <a:rPr lang="en-US" baseline="0" dirty="0" err="1" smtClean="0">
                <a:latin typeface="Times New Roman" pitchFamily="18" charset="0"/>
                <a:ea typeface="ＭＳ Ｐゴシック" pitchFamily="34" charset="-128"/>
              </a:rPr>
              <a:t>Regie</a:t>
            </a:r>
            <a:r>
              <a:rPr lang="en-US" baseline="0" dirty="0" smtClean="0">
                <a:latin typeface="Times New Roman" pitchFamily="18" charset="0"/>
                <a:ea typeface="ＭＳ Ｐゴシック" pitchFamily="34" charset="-128"/>
              </a:rPr>
              <a:t> van de </a:t>
            </a:r>
            <a:r>
              <a:rPr lang="en-US" baseline="0" dirty="0" err="1" smtClean="0">
                <a:latin typeface="Times New Roman" pitchFamily="18" charset="0"/>
                <a:ea typeface="ＭＳ Ｐゴシック" pitchFamily="34" charset="-128"/>
              </a:rPr>
              <a:t>overheid</a:t>
            </a:r>
            <a:r>
              <a:rPr lang="en-US" baseline="0" dirty="0" smtClean="0">
                <a:latin typeface="Times New Roman" pitchFamily="18" charset="0"/>
                <a:ea typeface="ＭＳ Ｐゴシック" pitchFamily="34" charset="-128"/>
              </a:rPr>
              <a:t> is </a:t>
            </a:r>
            <a:r>
              <a:rPr lang="en-US" baseline="0" dirty="0" err="1" smtClean="0">
                <a:latin typeface="Times New Roman" pitchFamily="18" charset="0"/>
                <a:ea typeface="ＭＳ Ｐゴシック" pitchFamily="34" charset="-128"/>
              </a:rPr>
              <a:t>beperkt</a:t>
            </a:r>
            <a:r>
              <a:rPr lang="en-US" baseline="0" dirty="0" smtClean="0">
                <a:latin typeface="Times New Roman" pitchFamily="18" charset="0"/>
                <a:ea typeface="ＭＳ Ｐゴシック" pitchFamily="34" charset="-128"/>
              </a:rPr>
              <a:t>.</a:t>
            </a:r>
            <a:endParaRPr lang="en-US" dirty="0" smtClean="0">
              <a:latin typeface="Times New Roman" pitchFamily="18" charset="0"/>
              <a:ea typeface="ＭＳ Ｐゴシック" pitchFamily="34" charset="-128"/>
            </a:endParaRPr>
          </a:p>
          <a:p>
            <a:r>
              <a:rPr lang="en-US" dirty="0" err="1" smtClean="0">
                <a:latin typeface="Times New Roman" pitchFamily="18" charset="0"/>
                <a:ea typeface="ＭＳ Ｐゴシック" pitchFamily="34" charset="-128"/>
              </a:rPr>
              <a:t>Stelling</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evacuatie</a:t>
            </a:r>
            <a:r>
              <a:rPr lang="en-US" dirty="0" smtClean="0">
                <a:latin typeface="Times New Roman" pitchFamily="18" charset="0"/>
                <a:ea typeface="ＭＳ Ｐゴシック" pitchFamily="34" charset="-128"/>
              </a:rPr>
              <a:t>: </a:t>
            </a:r>
            <a:r>
              <a:rPr lang="en-US" dirty="0" err="1" smtClean="0">
                <a:latin typeface="Times New Roman" pitchFamily="18" charset="0"/>
                <a:ea typeface="ＭＳ Ｐゴシック" pitchFamily="34" charset="-128"/>
              </a:rPr>
              <a:t>Tijdige</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risicocommunicatie</a:t>
            </a:r>
            <a:r>
              <a:rPr lang="en-US" baseline="0" dirty="0" smtClean="0">
                <a:latin typeface="Times New Roman" pitchFamily="18" charset="0"/>
                <a:ea typeface="ＭＳ Ｐゴシック" pitchFamily="34" charset="-128"/>
              </a:rPr>
              <a:t> is </a:t>
            </a:r>
            <a:r>
              <a:rPr lang="en-US" baseline="0" dirty="0" err="1" smtClean="0">
                <a:latin typeface="Times New Roman" pitchFamily="18" charset="0"/>
                <a:ea typeface="ＭＳ Ｐゴシック" pitchFamily="34" charset="-128"/>
              </a:rPr>
              <a:t>nodig</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dat</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achterblijvers</a:t>
            </a:r>
            <a:endParaRPr lang="en-US" baseline="0" dirty="0" smtClean="0">
              <a:latin typeface="Times New Roman" pitchFamily="18" charset="0"/>
              <a:ea typeface="ＭＳ Ｐゴシック" pitchFamily="34" charset="-128"/>
            </a:endParaRPr>
          </a:p>
          <a:p>
            <a:r>
              <a:rPr lang="en-US" baseline="0" dirty="0" err="1" smtClean="0">
                <a:latin typeface="Times New Roman" pitchFamily="18" charset="0"/>
                <a:ea typeface="ＭＳ Ｐゴシック" pitchFamily="34" charset="-128"/>
              </a:rPr>
              <a:t>voor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hun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drinkwater</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grotendeels</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zelfvoorzienend</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moeten</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zijn</a:t>
            </a:r>
            <a:r>
              <a:rPr lang="en-US" baseline="0" dirty="0" smtClean="0">
                <a:latin typeface="Times New Roman" pitchFamily="18" charset="0"/>
                <a:ea typeface="ＭＳ Ｐゴシック" pitchFamily="34" charset="-128"/>
              </a:rPr>
              <a:t> </a:t>
            </a:r>
          </a:p>
          <a:p>
            <a:r>
              <a:rPr lang="en-US" baseline="0" dirty="0" smtClean="0">
                <a:latin typeface="Times New Roman" pitchFamily="18" charset="0"/>
                <a:ea typeface="ＭＳ Ｐゴシック" pitchFamily="34" charset="-128"/>
              </a:rPr>
              <a:t>(</a:t>
            </a:r>
            <a:r>
              <a:rPr lang="nl-NL" sz="1200" b="0" kern="1200" dirty="0" smtClean="0">
                <a:solidFill>
                  <a:schemeClr val="tx1"/>
                </a:solidFill>
                <a:latin typeface="Times"/>
                <a:ea typeface="+mn-ea"/>
                <a:cs typeface="+mn-cs"/>
              </a:rPr>
              <a:t>vul tijdig flessen/pannen/badkuip!)</a:t>
            </a:r>
            <a:endParaRPr lang="nl-NL" sz="1200" kern="1200" dirty="0" smtClean="0">
              <a:solidFill>
                <a:schemeClr val="tx1"/>
              </a:solidFill>
              <a:latin typeface="Times"/>
              <a:ea typeface="+mn-ea"/>
              <a:cs typeface="+mn-cs"/>
            </a:endParaRPr>
          </a:p>
          <a:p>
            <a:endParaRPr lang="en-US" baseline="0" dirty="0" smtClean="0">
              <a:latin typeface="Times New Roman" pitchFamily="18" charset="0"/>
              <a:ea typeface="ＭＳ Ｐゴシック" pitchFamily="34" charset="-128"/>
            </a:endParaRPr>
          </a:p>
          <a:p>
            <a:endParaRPr lang="en-US" baseline="0" dirty="0" smtClean="0">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Beschikken drinkwaterbedrijven over voldoende capaciteit om uitval van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pompstations/bronnen op te kunnen vangen en eventuele evacués van drinkwater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 te kunnen voorzien? Aan welke criteria moet de hiervoor benodigde wateronttrekking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dan voldoen? Mogen drinkwaterbedrijven de maximale technische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(en </a:t>
            </a:r>
            <a:r>
              <a:rPr lang="nl-NL" sz="1200" b="0" kern="1200" dirty="0" err="1" smtClean="0">
                <a:solidFill>
                  <a:schemeClr val="tx1"/>
                </a:solidFill>
                <a:latin typeface="Times New Roman" pitchFamily="18" charset="0"/>
                <a:ea typeface="+mn-ea"/>
                <a:cs typeface="Times New Roman" pitchFamily="18" charset="0"/>
              </a:rPr>
              <a:t>zuiverings</a:t>
            </a:r>
            <a:r>
              <a:rPr lang="nl-NL" sz="1200" b="0" kern="1200" dirty="0" smtClean="0">
                <a:solidFill>
                  <a:schemeClr val="tx1"/>
                </a:solidFill>
                <a:latin typeface="Times New Roman" pitchFamily="18" charset="0"/>
                <a:ea typeface="+mn-ea"/>
                <a:cs typeface="Times New Roman" pitchFamily="18" charset="0"/>
              </a:rPr>
              <a:t>)capaciteit gebruiken van hun winputten, of alleen de vergunde capaciteit?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Hoe mee te wegen dat de maximale technische capaciteit niet altijd langdurig kan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New Roman" pitchFamily="18" charset="0"/>
                <a:ea typeface="+mn-ea"/>
                <a:cs typeface="Times New Roman" pitchFamily="18" charset="0"/>
              </a:rPr>
              <a:t>worden geleverd?</a:t>
            </a:r>
            <a:endParaRPr lang="nl-NL" sz="1200" kern="1200" dirty="0" smtClean="0">
              <a:solidFill>
                <a:schemeClr val="tx1"/>
              </a:solidFill>
              <a:latin typeface="Times New Roman" pitchFamily="18" charset="0"/>
              <a:ea typeface="+mn-ea"/>
              <a:cs typeface="Times New Roman" pitchFamily="18" charset="0"/>
            </a:endParaRP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 </a:t>
            </a:r>
            <a:endParaRPr lang="en-US" dirty="0" smtClean="0">
              <a:latin typeface="Times New Roman" pitchFamily="18" charset="0"/>
              <a:ea typeface="ＭＳ Ｐゴシック" pitchFamily="34" charset="-128"/>
            </a:endParaRPr>
          </a:p>
          <a:p>
            <a:endParaRPr lang="nl-NL" dirty="0"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kern="1200" dirty="0" smtClean="0">
                <a:solidFill>
                  <a:schemeClr val="tx1"/>
                </a:solidFill>
                <a:latin typeface="Times New Roman" pitchFamily="18" charset="0"/>
                <a:ea typeface="+mn-ea"/>
                <a:cs typeface="Times New Roman" pitchFamily="18" charset="0"/>
              </a:rPr>
              <a:t>Uit oogpunt van bestrijding van verdroging is een aantal jaren geleden de keuze gemaakt om drinkwaterwinningen zo veel mogelijk benedenstrooms te laten plaatsvinden. Uit oogpunt van overstromingsrisico’s zou bovenstrooms echter meer voor de hand liggen. Dit leidt tot een pleidooi om naar logische locaties te zoeken (ook vanuit het oogpunt van overstromingsrisico’s). </a:t>
            </a:r>
          </a:p>
          <a:p>
            <a:endParaRPr lang="en-US" sz="1200" b="0" kern="1200" dirty="0" smtClean="0">
              <a:solidFill>
                <a:schemeClr val="tx1"/>
              </a:solidFill>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a:ea typeface="+mn-ea"/>
                <a:cs typeface="+mn-cs"/>
              </a:rPr>
              <a:t>Bij deze hele analyse moeten ook veiligheidsregio’s en waterbeheerders worden betrokken. </a:t>
            </a:r>
            <a:endParaRPr lang="nl-NL" sz="1200" kern="1200" dirty="0" smtClean="0">
              <a:solidFill>
                <a:schemeClr val="tx1"/>
              </a:solidFill>
              <a:latin typeface="Times"/>
              <a:ea typeface="+mn-ea"/>
              <a:cs typeface="+mn-cs"/>
            </a:endParaRPr>
          </a:p>
          <a:p>
            <a:endParaRPr lang="nl-NL" sz="1200" b="0" kern="1200" dirty="0" smtClean="0">
              <a:solidFill>
                <a:schemeClr val="tx1"/>
              </a:solidFill>
              <a:latin typeface="Times New Roman" pitchFamily="18" charset="0"/>
              <a:ea typeface="+mn-ea"/>
              <a:cs typeface="Times New Roman" pitchFamily="18" charset="0"/>
            </a:endParaRPr>
          </a:p>
          <a:p>
            <a:endParaRPr lang="en-US" sz="1200" b="0" kern="1200" dirty="0" smtClean="0">
              <a:solidFill>
                <a:schemeClr val="tx1"/>
              </a:solidFill>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smtClean="0">
                <a:solidFill>
                  <a:schemeClr val="tx1"/>
                </a:solidFill>
                <a:latin typeface="Times"/>
                <a:ea typeface="+mn-ea"/>
                <a:cs typeface="+mn-cs"/>
              </a:rPr>
              <a:t>Het gevoelen bij drinkwaterbedrijven is: “De kans op een overstroming is heel klein, we kunnen het geld beter op een andere manier uitgeven”. Voor maatregelen is het dus nodig eerst een </a:t>
            </a:r>
            <a:r>
              <a:rPr lang="nl-NL" sz="1200" b="0" kern="1200" dirty="0" err="1" smtClean="0">
                <a:solidFill>
                  <a:schemeClr val="tx1"/>
                </a:solidFill>
                <a:latin typeface="Times"/>
                <a:ea typeface="+mn-ea"/>
                <a:cs typeface="+mn-cs"/>
              </a:rPr>
              <a:t>m.k.b.a.e</a:t>
            </a:r>
            <a:r>
              <a:rPr lang="nl-NL" sz="1200" b="0" kern="1200" dirty="0" smtClean="0">
                <a:solidFill>
                  <a:schemeClr val="tx1"/>
                </a:solidFill>
                <a:latin typeface="Times"/>
                <a:ea typeface="+mn-ea"/>
                <a:cs typeface="+mn-cs"/>
              </a:rPr>
              <a:t> maatregelen te maken, en </a:t>
            </a:r>
            <a:r>
              <a:rPr lang="nl-NL" sz="1200" b="0" kern="1200" dirty="0" err="1" smtClean="0">
                <a:solidFill>
                  <a:schemeClr val="tx1"/>
                </a:solidFill>
                <a:latin typeface="Times"/>
                <a:ea typeface="+mn-ea"/>
                <a:cs typeface="+mn-cs"/>
              </a:rPr>
              <a:t>áls</a:t>
            </a:r>
            <a:r>
              <a:rPr lang="nl-NL" sz="1200" b="0" kern="1200" dirty="0" smtClean="0">
                <a:solidFill>
                  <a:schemeClr val="tx1"/>
                </a:solidFill>
                <a:latin typeface="Times"/>
                <a:ea typeface="+mn-ea"/>
                <a:cs typeface="+mn-cs"/>
              </a:rPr>
              <a:t> investeringen nodig zijn deze te doen op natuurlijke momenten.</a:t>
            </a:r>
            <a:endParaRPr lang="nl-NL" sz="1200" kern="1200" dirty="0" smtClean="0">
              <a:solidFill>
                <a:schemeClr val="tx1"/>
              </a:solidFill>
              <a:latin typeface="Times"/>
              <a:ea typeface="+mn-ea"/>
              <a:cs typeface="+mn-cs"/>
            </a:endParaRPr>
          </a:p>
          <a:p>
            <a:endParaRPr lang="nl-NL" dirty="0">
              <a:latin typeface="Times New Roman" pitchFamily="18" charset="0"/>
              <a:cs typeface="Times New Roman" pitchFamily="18" charset="0"/>
            </a:endParaRPr>
          </a:p>
        </p:txBody>
      </p:sp>
      <p:sp>
        <p:nvSpPr>
          <p:cNvPr id="4" name="Tijdelijke aanduiding voor dianummer 3"/>
          <p:cNvSpPr>
            <a:spLocks noGrp="1"/>
          </p:cNvSpPr>
          <p:nvPr>
            <p:ph type="sldNum" sz="quarter" idx="10"/>
          </p:nvPr>
        </p:nvSpPr>
        <p:spPr/>
        <p:txBody>
          <a:bodyPr/>
          <a:lstStyle/>
          <a:p>
            <a:pPr>
              <a:defRPr/>
            </a:pPr>
            <a:fld id="{9D605737-337A-4BCE-B3A7-5A5340808A85}"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7</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r>
              <a:rPr lang="nl-NL" sz="1200" b="0" kern="1200" dirty="0" smtClean="0">
                <a:solidFill>
                  <a:schemeClr val="tx1"/>
                </a:solidFill>
                <a:latin typeface="Times"/>
                <a:ea typeface="+mn-ea"/>
                <a:cs typeface="+mn-cs"/>
              </a:rPr>
              <a:t>Stelling: Voor aanpak van het herstel na een overstroming is een geïntegreerde, </a:t>
            </a:r>
          </a:p>
          <a:p>
            <a:r>
              <a:rPr lang="nl-NL" sz="1200" b="0" kern="1200" dirty="0" smtClean="0">
                <a:solidFill>
                  <a:schemeClr val="tx1"/>
                </a:solidFill>
                <a:latin typeface="Times"/>
                <a:ea typeface="+mn-ea"/>
                <a:cs typeface="+mn-cs"/>
              </a:rPr>
              <a:t>gebiedsgerichte aanpak nodig, waarbij bijvoorbeeld een voorkeursvolgorde van gebieden</a:t>
            </a:r>
          </a:p>
          <a:p>
            <a:r>
              <a:rPr lang="nl-NL" sz="1200" b="0" kern="1200" dirty="0" smtClean="0">
                <a:solidFill>
                  <a:schemeClr val="tx1"/>
                </a:solidFill>
                <a:latin typeface="Times"/>
                <a:ea typeface="+mn-ea"/>
                <a:cs typeface="+mn-cs"/>
              </a:rPr>
              <a:t>voor herstel wordt vastgesteld. Dit alleen al omdat er niet alleen op het gebied van </a:t>
            </a:r>
          </a:p>
          <a:p>
            <a:r>
              <a:rPr lang="nl-NL" sz="1200" b="0" kern="1200" dirty="0" smtClean="0">
                <a:solidFill>
                  <a:schemeClr val="tx1"/>
                </a:solidFill>
                <a:latin typeface="Times"/>
                <a:ea typeface="+mn-ea"/>
                <a:cs typeface="+mn-cs"/>
              </a:rPr>
              <a:t>drinkwater, maar ook allerlei andere nutsvoorzieningen met problemen kampen, </a:t>
            </a:r>
          </a:p>
          <a:p>
            <a:r>
              <a:rPr lang="nl-NL" sz="1200" b="0" kern="1200" dirty="0" smtClean="0">
                <a:solidFill>
                  <a:schemeClr val="tx1"/>
                </a:solidFill>
                <a:latin typeface="Times"/>
                <a:ea typeface="+mn-ea"/>
                <a:cs typeface="+mn-cs"/>
              </a:rPr>
              <a:t>en het aantal inzetbare aannemers en de hoeveelheid bouwmateriaal beperkt zullen zijn</a:t>
            </a:r>
          </a:p>
          <a:p>
            <a:r>
              <a:rPr lang="nl-NL" sz="1200" b="0" kern="1200" dirty="0" smtClean="0">
                <a:solidFill>
                  <a:schemeClr val="tx1"/>
                </a:solidFill>
                <a:latin typeface="Times"/>
                <a:ea typeface="+mn-ea"/>
                <a:cs typeface="+mn-cs"/>
              </a:rPr>
              <a:t> (wegen zijn onbegaanbaar</a:t>
            </a:r>
            <a:r>
              <a:rPr lang="nl-NL" sz="1200" b="0" kern="1200" baseline="0" dirty="0" smtClean="0">
                <a:solidFill>
                  <a:schemeClr val="tx1"/>
                </a:solidFill>
                <a:latin typeface="Times"/>
                <a:ea typeface="+mn-ea"/>
                <a:cs typeface="+mn-cs"/>
              </a:rPr>
              <a:t> en aannemers/leveranciers ook getroffen)</a:t>
            </a:r>
            <a:r>
              <a:rPr lang="nl-NL" sz="1200" b="0" kern="1200" dirty="0" smtClean="0">
                <a:solidFill>
                  <a:schemeClr val="tx1"/>
                </a:solidFill>
                <a:latin typeface="Times"/>
                <a:ea typeface="+mn-ea"/>
                <a:cs typeface="+mn-cs"/>
              </a:rPr>
              <a:t>. Bovendien </a:t>
            </a:r>
          </a:p>
          <a:p>
            <a:r>
              <a:rPr lang="nl-NL" sz="1200" b="0" kern="1200" dirty="0" smtClean="0">
                <a:solidFill>
                  <a:schemeClr val="tx1"/>
                </a:solidFill>
                <a:latin typeface="Times"/>
                <a:ea typeface="+mn-ea"/>
                <a:cs typeface="+mn-cs"/>
              </a:rPr>
              <a:t>ontbreken bij de sectoren – waaronder drinkwater – draaiboeken hiervoor.</a:t>
            </a:r>
            <a:r>
              <a:rPr lang="nl-NL" sz="1200" b="0" kern="1200" baseline="0" dirty="0" smtClean="0">
                <a:solidFill>
                  <a:schemeClr val="tx1"/>
                </a:solidFill>
                <a:latin typeface="Times"/>
                <a:ea typeface="+mn-ea"/>
                <a:cs typeface="+mn-cs"/>
              </a:rPr>
              <a:t> </a:t>
            </a:r>
            <a:r>
              <a:rPr lang="nl-NL" sz="1200" b="0" kern="1200" dirty="0" smtClean="0">
                <a:solidFill>
                  <a:schemeClr val="tx1"/>
                </a:solidFill>
                <a:latin typeface="Times"/>
                <a:ea typeface="+mn-ea"/>
                <a:cs typeface="+mn-cs"/>
              </a:rPr>
              <a:t> </a:t>
            </a:r>
          </a:p>
          <a:p>
            <a:r>
              <a:rPr lang="nl-NL" sz="1200" b="0" kern="1200" dirty="0" smtClean="0">
                <a:solidFill>
                  <a:schemeClr val="tx1"/>
                </a:solidFill>
                <a:latin typeface="Times"/>
                <a:ea typeface="+mn-ea"/>
                <a:cs typeface="+mn-cs"/>
              </a:rPr>
              <a:t>Bij zo’n geïntegreerde aanpak en de vaststelling van de volgorde waarin gebieden </a:t>
            </a:r>
          </a:p>
          <a:p>
            <a:r>
              <a:rPr lang="nl-NL" sz="1200" b="0" kern="1200" dirty="0" smtClean="0">
                <a:solidFill>
                  <a:schemeClr val="tx1"/>
                </a:solidFill>
                <a:latin typeface="Times"/>
                <a:ea typeface="+mn-ea"/>
                <a:cs typeface="+mn-cs"/>
              </a:rPr>
              <a:t>moeten worden aangepakt moet ‘de’ overheid leidend zijn.</a:t>
            </a:r>
          </a:p>
          <a:p>
            <a:endParaRPr lang="en-US" sz="1200" b="0" kern="1200" dirty="0" smtClean="0">
              <a:solidFill>
                <a:schemeClr val="tx1"/>
              </a:solidFill>
              <a:latin typeface="Times"/>
              <a:ea typeface="+mn-ea"/>
              <a:cs typeface="+mn-cs"/>
            </a:endParaRPr>
          </a:p>
          <a:p>
            <a:endParaRPr lang="nl-NL"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p:spPr>
        <p:txBody>
          <a:bodyPr/>
          <a:lstStyle/>
          <a:p>
            <a:fld id="{7F533EED-9998-4009-87E3-B4DBE275C4DA}" type="slidenum">
              <a:rPr lang="en-GB" smtClean="0"/>
              <a:pPr/>
              <a:t>8</a:t>
            </a:fld>
            <a:endParaRPr lang="en-GB" smtClean="0"/>
          </a:p>
        </p:txBody>
      </p:sp>
      <p:sp>
        <p:nvSpPr>
          <p:cNvPr id="30723" name="Text Box 1"/>
          <p:cNvSpPr txBox="1">
            <a:spLocks noChangeArrowheads="1"/>
          </p:cNvSpPr>
          <p:nvPr/>
        </p:nvSpPr>
        <p:spPr bwMode="auto">
          <a:xfrm>
            <a:off x="994491" y="753063"/>
            <a:ext cx="4804091" cy="3715301"/>
          </a:xfrm>
          <a:prstGeom prst="rect">
            <a:avLst/>
          </a:prstGeom>
          <a:solidFill>
            <a:srgbClr val="FFFFFF"/>
          </a:solidFill>
          <a:ln w="9360">
            <a:solidFill>
              <a:srgbClr val="000000"/>
            </a:solidFill>
            <a:miter lim="800000"/>
            <a:headEnd/>
            <a:tailEnd/>
          </a:ln>
        </p:spPr>
        <p:txBody>
          <a:bodyPr wrap="none" lIns="83668" tIns="41834" rIns="83668" bIns="41834" anchor="ctr"/>
          <a:lstStyle/>
          <a:p>
            <a:endParaRPr lang="nl-NL"/>
          </a:p>
        </p:txBody>
      </p:sp>
      <p:sp>
        <p:nvSpPr>
          <p:cNvPr id="30724" name="Text Box 2"/>
          <p:cNvSpPr>
            <a:spLocks noGrp="1" noChangeArrowheads="1"/>
          </p:cNvSpPr>
          <p:nvPr>
            <p:ph type="body"/>
          </p:nvPr>
        </p:nvSpPr>
        <p:spPr>
          <a:xfrm>
            <a:off x="679165" y="4705167"/>
            <a:ext cx="5427610" cy="4450713"/>
          </a:xfrm>
          <a:noFill/>
          <a:ln/>
        </p:spPr>
        <p:txBody>
          <a:bodyPr wrap="none" anchor="ctr"/>
          <a:lstStyle/>
          <a:p>
            <a:endParaRPr lang="nl-NL"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6858000"/>
          </a:xfrm>
          <a:prstGeom prst="rect">
            <a:avLst/>
          </a:prstGeom>
          <a:solidFill>
            <a:srgbClr val="007BC7"/>
          </a:solidFill>
          <a:ln w="25400" algn="ctr">
            <a:noFill/>
            <a:miter lim="800000"/>
            <a:headEnd/>
            <a:tailEnd/>
          </a:ln>
        </p:spPr>
        <p:txBody>
          <a:bodyPr anchor="ctr"/>
          <a:lstStyle/>
          <a:p>
            <a:pPr algn="ctr" eaLnBrk="1" hangingPunct="1">
              <a:lnSpc>
                <a:spcPct val="100000"/>
              </a:lnSpc>
              <a:spcBef>
                <a:spcPct val="0"/>
              </a:spcBef>
              <a:defRPr/>
            </a:pPr>
            <a:endParaRPr lang="nl-NL">
              <a:solidFill>
                <a:schemeClr val="tx1"/>
              </a:solidFill>
              <a:cs typeface="Arial" charset="0"/>
            </a:endParaRPr>
          </a:p>
        </p:txBody>
      </p:sp>
      <p:sp>
        <p:nvSpPr>
          <p:cNvPr id="5" name="Rectangle 15"/>
          <p:cNvSpPr>
            <a:spLocks noChangeArrowheads="1"/>
          </p:cNvSpPr>
          <p:nvPr/>
        </p:nvSpPr>
        <p:spPr bwMode="auto">
          <a:xfrm>
            <a:off x="0" y="0"/>
            <a:ext cx="287338" cy="287338"/>
          </a:xfrm>
          <a:prstGeom prst="rect">
            <a:avLst/>
          </a:prstGeom>
          <a:noFill/>
          <a:ln w="9525">
            <a:noFill/>
            <a:miter lim="800000"/>
            <a:headEnd/>
            <a:tailEnd/>
          </a:ln>
          <a:effectLst/>
        </p:spPr>
        <p:txBody>
          <a:bodyPr wrap="none" anchor="ctr"/>
          <a:lstStyle/>
          <a:p>
            <a:pPr>
              <a:defRPr/>
            </a:pPr>
            <a:endParaRPr lang="nl-NL"/>
          </a:p>
        </p:txBody>
      </p:sp>
      <p:sp>
        <p:nvSpPr>
          <p:cNvPr id="6" name="Rectangle 19"/>
          <p:cNvSpPr>
            <a:spLocks noChangeArrowheads="1"/>
          </p:cNvSpPr>
          <p:nvPr/>
        </p:nvSpPr>
        <p:spPr bwMode="auto">
          <a:xfrm>
            <a:off x="4929188" y="6380163"/>
            <a:ext cx="3714750" cy="363537"/>
          </a:xfrm>
          <a:prstGeom prst="rect">
            <a:avLst/>
          </a:prstGeom>
          <a:noFill/>
          <a:ln w="9525">
            <a:noFill/>
            <a:miter lim="800000"/>
            <a:headEnd/>
            <a:tailEnd/>
          </a:ln>
          <a:effectLst/>
        </p:spPr>
        <p:txBody>
          <a:bodyPr lIns="0" rIns="0"/>
          <a:lstStyle/>
          <a:p>
            <a:pPr>
              <a:lnSpc>
                <a:spcPct val="100000"/>
              </a:lnSpc>
              <a:spcBef>
                <a:spcPct val="0"/>
              </a:spcBef>
              <a:defRPr/>
            </a:pPr>
            <a:fld id="{42988057-06D4-4AD0-AF57-40BA80400B41}" type="datetime4">
              <a:rPr lang="nl-NL" sz="1000"/>
              <a:pPr>
                <a:lnSpc>
                  <a:spcPct val="100000"/>
                </a:lnSpc>
                <a:spcBef>
                  <a:spcPct val="0"/>
                </a:spcBef>
                <a:defRPr/>
              </a:pPr>
              <a:t>8 oktober 2015</a:t>
            </a:fld>
            <a:endParaRPr lang="nl-NL" sz="1000"/>
          </a:p>
        </p:txBody>
      </p:sp>
      <p:sp>
        <p:nvSpPr>
          <p:cNvPr id="3088" name="Rectangle 16"/>
          <p:cNvSpPr>
            <a:spLocks noGrp="1" noChangeArrowheads="1"/>
          </p:cNvSpPr>
          <p:nvPr>
            <p:ph type="ctrTitle"/>
          </p:nvPr>
        </p:nvSpPr>
        <p:spPr>
          <a:xfrm>
            <a:off x="4922838" y="2474913"/>
            <a:ext cx="3598862" cy="942975"/>
          </a:xfrm>
          <a:solidFill>
            <a:srgbClr val="007BC7"/>
          </a:solidFill>
        </p:spPr>
        <p:txBody>
          <a:bodyPr lIns="0" rIns="0"/>
          <a:lstStyle>
            <a:lvl1pPr>
              <a:lnSpc>
                <a:spcPts val="3100"/>
              </a:lnSpc>
              <a:defRPr>
                <a:solidFill>
                  <a:schemeClr val="bg1"/>
                </a:solidFill>
              </a:defRPr>
            </a:lvl1pPr>
          </a:lstStyle>
          <a:p>
            <a:r>
              <a:rPr lang="nl-NL" smtClean="0"/>
              <a:t>Klik om de stijl te bewerken</a:t>
            </a:r>
            <a:endParaRPr lang="nl-NL" dirty="0"/>
          </a:p>
        </p:txBody>
      </p:sp>
      <p:sp>
        <p:nvSpPr>
          <p:cNvPr id="3089" name="Rectangle 17"/>
          <p:cNvSpPr>
            <a:spLocks noGrp="1" noChangeArrowheads="1"/>
          </p:cNvSpPr>
          <p:nvPr>
            <p:ph type="subTitle" idx="1"/>
          </p:nvPr>
        </p:nvSpPr>
        <p:spPr>
          <a:xfrm>
            <a:off x="4908550" y="3511550"/>
            <a:ext cx="3598863" cy="2609850"/>
          </a:xfrm>
          <a:solidFill>
            <a:srgbClr val="007BC7"/>
          </a:solidFill>
        </p:spPr>
        <p:txBody>
          <a:bodyPr lIns="0" rIns="0"/>
          <a:lstStyle>
            <a:lvl1pPr>
              <a:lnSpc>
                <a:spcPts val="2200"/>
              </a:lnSpc>
              <a:defRPr>
                <a:solidFill>
                  <a:schemeClr val="bg1"/>
                </a:solidFill>
              </a:defRPr>
            </a:lvl1pPr>
          </a:lstStyle>
          <a:p>
            <a:r>
              <a:rPr lang="nl-NL" smtClean="0"/>
              <a:t>Klik om het opmaakprofiel van de modelondertitel te bewerken</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tel 7"/>
          <p:cNvSpPr>
            <a:spLocks noGrp="1"/>
          </p:cNvSpPr>
          <p:nvPr>
            <p:ph type="title"/>
          </p:nvPr>
        </p:nvSpPr>
        <p:spPr/>
        <p:txBody>
          <a:bodyPr/>
          <a:lstStyle/>
          <a:p>
            <a:r>
              <a:rPr lang="nl-NL" smtClean="0"/>
              <a:t>Klik om de stijl te bewerken</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D9A3E033-C5E2-4F05-B329-C09B7EBF7AD6}" type="datetime4">
              <a:rPr lang="nl-NL"/>
              <a:pPr>
                <a:defRPr/>
              </a:pPr>
              <a:t>8 oktober 2015</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Titel"/>
          <p:cNvSpPr>
            <a:spLocks noGrp="1" noChangeArrowheads="1"/>
          </p:cNvSpPr>
          <p:nvPr>
            <p:ph type="dt" sz="half" idx="10"/>
          </p:nvPr>
        </p:nvSpPr>
        <p:spPr>
          <a:ln/>
        </p:spPr>
        <p:txBody>
          <a:bodyPr/>
          <a:lstStyle>
            <a:lvl1pPr>
              <a:defRPr/>
            </a:lvl1pPr>
          </a:lstStyle>
          <a:p>
            <a:pPr>
              <a:defRPr/>
            </a:pPr>
            <a:fld id="{254E3B30-3CC2-48F2-9AF3-9AFF311F4A7F}" type="datetime4">
              <a:rPr lang="nl-NL"/>
              <a:pPr>
                <a:defRPr/>
              </a:pPr>
              <a:t>8 oktober 2015</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Titel"/>
          <p:cNvSpPr>
            <a:spLocks noGrp="1" noChangeArrowheads="1"/>
          </p:cNvSpPr>
          <p:nvPr>
            <p:ph type="dt" sz="half" idx="10"/>
          </p:nvPr>
        </p:nvSpPr>
        <p:spPr>
          <a:ln/>
        </p:spPr>
        <p:txBody>
          <a:bodyPr/>
          <a:lstStyle>
            <a:lvl1pPr>
              <a:defRPr/>
            </a:lvl1pPr>
          </a:lstStyle>
          <a:p>
            <a:pPr>
              <a:defRPr/>
            </a:pPr>
            <a:fld id="{5678FA8D-32F5-4CEC-905B-2D931146FBD1}" type="datetime4">
              <a:rPr lang="nl-NL"/>
              <a:pPr>
                <a:defRPr/>
              </a:pPr>
              <a:t>8 oktober 2015</a:t>
            </a:fld>
            <a:endParaRPr lang="nl-NL"/>
          </a:p>
        </p:txBody>
      </p:sp>
      <p:sp>
        <p:nvSpPr>
          <p:cNvPr id="4"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fld id="{0421AC84-D534-4BE3-89D5-958EDCEF0204}" type="datetime4">
              <a:rPr lang="nl-NL"/>
              <a:pPr>
                <a:defRPr/>
              </a:pPr>
              <a:t>8 oktober 2015</a:t>
            </a:fld>
            <a:endParaRPr lang="nl-NL"/>
          </a:p>
        </p:txBody>
      </p:sp>
      <p:sp>
        <p:nvSpPr>
          <p:cNvPr id="3"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FA70B3D1-0C76-4098-B922-F75D519AE6FB}" type="datetime4">
              <a:rPr lang="nl-NL"/>
              <a:pPr>
                <a:defRPr/>
              </a:pPr>
              <a:t>8 oktober 2015</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212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5350" cy="4921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03A53DDE-F644-4191-8AE5-3AA5801A5BDE}" type="datetime4">
              <a:rPr lang="nl-NL"/>
              <a:pPr>
                <a:defRPr/>
              </a:pPr>
              <a:t>8 oktober 2015</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hpKleurvlakOnder"/>
          <p:cNvSpPr>
            <a:spLocks noChangeArrowheads="1"/>
          </p:cNvSpPr>
          <p:nvPr/>
        </p:nvSpPr>
        <p:spPr bwMode="auto">
          <a:xfrm>
            <a:off x="0" y="6318250"/>
            <a:ext cx="9144000" cy="539750"/>
          </a:xfrm>
          <a:prstGeom prst="rect">
            <a:avLst/>
          </a:prstGeom>
          <a:solidFill>
            <a:srgbClr val="007BC7"/>
          </a:solidFill>
          <a:ln w="25400" algn="ctr">
            <a:noFill/>
            <a:miter lim="800000"/>
            <a:headEnd/>
            <a:tailEnd/>
          </a:ln>
        </p:spPr>
        <p:txBody>
          <a:bodyPr anchor="ctr"/>
          <a:lstStyle/>
          <a:p>
            <a:pPr algn="ctr" eaLnBrk="1" fontAlgn="auto" hangingPunct="1">
              <a:lnSpc>
                <a:spcPct val="100000"/>
              </a:lnSpc>
              <a:spcBef>
                <a:spcPts val="0"/>
              </a:spcBef>
              <a:spcAft>
                <a:spcPts val="0"/>
              </a:spcAft>
              <a:defRPr/>
            </a:pPr>
            <a:endParaRPr lang="nl-NL" dirty="0">
              <a:solidFill>
                <a:schemeClr val="lt1"/>
              </a:solidFill>
              <a:latin typeface="+mn-lt"/>
            </a:endParaRPr>
          </a:p>
        </p:txBody>
      </p:sp>
      <p:sp>
        <p:nvSpPr>
          <p:cNvPr id="13" name="shpBeeldmerk"/>
          <p:cNvSpPr>
            <a:spLocks noChangeArrowheads="1"/>
          </p:cNvSpPr>
          <p:nvPr/>
        </p:nvSpPr>
        <p:spPr bwMode="auto">
          <a:xfrm>
            <a:off x="387350" y="6362700"/>
            <a:ext cx="712788" cy="363538"/>
          </a:xfrm>
          <a:prstGeom prst="rect">
            <a:avLst/>
          </a:prstGeom>
          <a:noFill/>
          <a:ln w="9525">
            <a:noFill/>
            <a:miter lim="800000"/>
            <a:headEnd/>
            <a:tailEnd/>
          </a:ln>
        </p:spPr>
        <p:txBody>
          <a:bodyPr/>
          <a:lstStyle/>
          <a:p>
            <a:pPr>
              <a:lnSpc>
                <a:spcPct val="100000"/>
              </a:lnSpc>
              <a:spcBef>
                <a:spcPct val="0"/>
              </a:spcBef>
              <a:defRPr/>
            </a:pPr>
            <a:fld id="{861C053D-C81B-4CC5-BAF5-198EAFBB3E3F}" type="slidenum">
              <a:rPr lang="nl-NL" sz="1000">
                <a:solidFill>
                  <a:srgbClr val="FFFFFF"/>
                </a:solidFill>
                <a:cs typeface="Arial" charset="0"/>
              </a:rPr>
              <a:pPr>
                <a:lnSpc>
                  <a:spcPct val="100000"/>
                </a:lnSpc>
                <a:spcBef>
                  <a:spcPct val="0"/>
                </a:spcBef>
                <a:defRPr/>
              </a:pPr>
              <a:t>‹nr.›</a:t>
            </a:fld>
            <a:endParaRPr lang="nl-NL" sz="1000">
              <a:solidFill>
                <a:srgbClr val="FFFFFF"/>
              </a:solidFill>
              <a:cs typeface="Arial" charset="0"/>
            </a:endParaRPr>
          </a:p>
        </p:txBody>
      </p:sp>
      <p:sp>
        <p:nvSpPr>
          <p:cNvPr id="11" name="shpTitel"/>
          <p:cNvSpPr>
            <a:spLocks noGrp="1" noChangeArrowheads="1"/>
          </p:cNvSpPr>
          <p:nvPr>
            <p:ph type="dt" sz="half" idx="2"/>
          </p:nvPr>
        </p:nvSpPr>
        <p:spPr bwMode="auto">
          <a:xfrm>
            <a:off x="4502150" y="6370638"/>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000" spc="-10">
                <a:latin typeface="+mn-lt"/>
                <a:cs typeface="Arial" charset="0"/>
              </a:defRPr>
            </a:lvl1pPr>
          </a:lstStyle>
          <a:p>
            <a:pPr>
              <a:defRPr/>
            </a:pPr>
            <a:fld id="{B544A33D-2C08-4C2A-9945-F8E842D915F5}" type="datetime4">
              <a:rPr lang="nl-NL"/>
              <a:pPr>
                <a:defRPr/>
              </a:pPr>
              <a:t>8 oktober 2015</a:t>
            </a:fld>
            <a:endParaRPr lang="nl-NL"/>
          </a:p>
        </p:txBody>
      </p:sp>
      <p:sp>
        <p:nvSpPr>
          <p:cNvPr id="12" name="shpKleurvlakBoven"/>
          <p:cNvSpPr>
            <a:spLocks noGrp="1" noChangeArrowheads="1"/>
          </p:cNvSpPr>
          <p:nvPr>
            <p:ph type="ftr" sz="quarter" idx="3"/>
          </p:nvPr>
        </p:nvSpPr>
        <p:spPr bwMode="auto">
          <a:xfrm>
            <a:off x="4505325" y="6573838"/>
            <a:ext cx="4164013" cy="284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defRPr sz="1000">
                <a:cs typeface="Arial" charset="0"/>
              </a:defRPr>
            </a:lvl1pPr>
          </a:lstStyle>
          <a:p>
            <a:pPr>
              <a:defRPr/>
            </a:pPr>
            <a:endParaRPr lang="nl-NL"/>
          </a:p>
        </p:txBody>
      </p:sp>
      <p:sp>
        <p:nvSpPr>
          <p:cNvPr id="9" name="shpTekst"/>
          <p:cNvSpPr>
            <a:spLocks noChangeArrowheads="1"/>
          </p:cNvSpPr>
          <p:nvPr/>
        </p:nvSpPr>
        <p:spPr bwMode="auto">
          <a:xfrm>
            <a:off x="0" y="0"/>
            <a:ext cx="9144000" cy="1071563"/>
          </a:xfrm>
          <a:prstGeom prst="rect">
            <a:avLst/>
          </a:prstGeom>
          <a:solidFill>
            <a:srgbClr val="007BC7"/>
          </a:solidFill>
          <a:ln w="25400" algn="ctr">
            <a:noFill/>
            <a:miter lim="800000"/>
            <a:headEnd/>
            <a:tailEnd/>
          </a:ln>
        </p:spPr>
        <p:txBody>
          <a:bodyPr anchor="ctr"/>
          <a:lstStyle/>
          <a:p>
            <a:pPr algn="ctr" eaLnBrk="1" fontAlgn="auto" hangingPunct="1">
              <a:lnSpc>
                <a:spcPct val="100000"/>
              </a:lnSpc>
              <a:spcBef>
                <a:spcPts val="0"/>
              </a:spcBef>
              <a:spcAft>
                <a:spcPts val="0"/>
              </a:spcAft>
              <a:defRPr/>
            </a:pPr>
            <a:endParaRPr lang="nl-NL" dirty="0">
              <a:solidFill>
                <a:schemeClr val="lt1"/>
              </a:solidFill>
              <a:latin typeface="+mn-lt"/>
            </a:endParaRPr>
          </a:p>
        </p:txBody>
      </p:sp>
      <p:pic>
        <p:nvPicPr>
          <p:cNvPr id="1031" name="shpDatum" descr="RO__vervolgpagina~LPPT.png"/>
          <p:cNvPicPr>
            <a:picLocks noChangeAspect="1"/>
          </p:cNvPicPr>
          <p:nvPr/>
        </p:nvPicPr>
        <p:blipFill>
          <a:blip r:embed="rId10" cstate="print"/>
          <a:srcRect/>
          <a:stretch>
            <a:fillRect/>
          </a:stretch>
        </p:blipFill>
        <p:spPr bwMode="auto">
          <a:xfrm>
            <a:off x="0" y="0"/>
            <a:ext cx="9144000" cy="857250"/>
          </a:xfrm>
          <a:prstGeom prst="rect">
            <a:avLst/>
          </a:prstGeom>
          <a:noFill/>
          <a:ln w="9525">
            <a:noFill/>
            <a:miter lim="800000"/>
            <a:headEnd/>
            <a:tailEnd/>
          </a:ln>
        </p:spPr>
      </p:pic>
      <p:sp>
        <p:nvSpPr>
          <p:cNvPr id="1032"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33"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3"/>
            <a:endParaRPr lang="nl-NL" smtClean="0"/>
          </a:p>
        </p:txBody>
      </p:sp>
    </p:spTree>
  </p:cSld>
  <p:clrMap bg1="lt1" tx1="dk1" bg2="lt2" tx2="dk2" accent1="accent1" accent2="accent2" accent3="accent3" accent4="accent4" accent5="accent5" accent6="accent6" hlink="hlink" folHlink="folHlink"/>
  <p:sldLayoutIdLst>
    <p:sldLayoutId id="2147483725" r:id="rId1"/>
    <p:sldLayoutId id="2147483719" r:id="rId2"/>
    <p:sldLayoutId id="2147483720" r:id="rId3"/>
    <p:sldLayoutId id="2147483721" r:id="rId4"/>
    <p:sldLayoutId id="2147483722" r:id="rId5"/>
    <p:sldLayoutId id="2147483723" r:id="rId6"/>
    <p:sldLayoutId id="2147483724" r:id="rId7"/>
    <p:sldLayoutId id="2147483726" r:id="rId8"/>
  </p:sldLayoutIdLst>
  <p:hf sldNum="0" hdr="0" ftr="0"/>
  <p:txStyles>
    <p:titleStyle>
      <a:lvl1pPr algn="l" rtl="0" eaLnBrk="1" fontAlgn="base" hangingPunct="1">
        <a:spcBef>
          <a:spcPct val="0"/>
        </a:spcBef>
        <a:spcAft>
          <a:spcPct val="0"/>
        </a:spcAft>
        <a:defRPr sz="2600">
          <a:solidFill>
            <a:srgbClr val="D52B1E"/>
          </a:solidFill>
          <a:latin typeface="+mj-lt"/>
          <a:ea typeface="+mj-ea"/>
          <a:cs typeface="+mj-cs"/>
        </a:defRPr>
      </a:lvl1pPr>
      <a:lvl2pPr algn="l" rtl="0" eaLnBrk="1" fontAlgn="base" hangingPunct="1">
        <a:spcBef>
          <a:spcPct val="0"/>
        </a:spcBef>
        <a:spcAft>
          <a:spcPct val="0"/>
        </a:spcAft>
        <a:defRPr sz="2600">
          <a:solidFill>
            <a:srgbClr val="D52B1E"/>
          </a:solidFill>
          <a:latin typeface="Verdana" pitchFamily="34" charset="0"/>
        </a:defRPr>
      </a:lvl2pPr>
      <a:lvl3pPr algn="l" rtl="0" eaLnBrk="1" fontAlgn="base" hangingPunct="1">
        <a:spcBef>
          <a:spcPct val="0"/>
        </a:spcBef>
        <a:spcAft>
          <a:spcPct val="0"/>
        </a:spcAft>
        <a:defRPr sz="2600">
          <a:solidFill>
            <a:srgbClr val="D52B1E"/>
          </a:solidFill>
          <a:latin typeface="Verdana" pitchFamily="34" charset="0"/>
        </a:defRPr>
      </a:lvl3pPr>
      <a:lvl4pPr algn="l" rtl="0" eaLnBrk="1" fontAlgn="base" hangingPunct="1">
        <a:spcBef>
          <a:spcPct val="0"/>
        </a:spcBef>
        <a:spcAft>
          <a:spcPct val="0"/>
        </a:spcAft>
        <a:defRPr sz="2600">
          <a:solidFill>
            <a:srgbClr val="D52B1E"/>
          </a:solidFill>
          <a:latin typeface="Verdana" pitchFamily="34" charset="0"/>
        </a:defRPr>
      </a:lvl4pPr>
      <a:lvl5pPr algn="l" rtl="0" eaLnBrk="1" fontAlgn="base" hangingPunct="1">
        <a:spcBef>
          <a:spcPct val="0"/>
        </a:spcBef>
        <a:spcAft>
          <a:spcPct val="0"/>
        </a:spcAft>
        <a:defRPr sz="2600">
          <a:solidFill>
            <a:srgbClr val="D52B1E"/>
          </a:solidFill>
          <a:latin typeface="Verdana" pitchFamily="34" charset="0"/>
        </a:defRPr>
      </a:lvl5pPr>
      <a:lvl6pPr marL="457200" algn="l" rtl="0" eaLnBrk="1" fontAlgn="base" hangingPunct="1">
        <a:spcBef>
          <a:spcPct val="0"/>
        </a:spcBef>
        <a:spcAft>
          <a:spcPct val="0"/>
        </a:spcAft>
        <a:defRPr sz="2600">
          <a:solidFill>
            <a:srgbClr val="D50022"/>
          </a:solidFill>
          <a:latin typeface="Verdana" pitchFamily="34" charset="0"/>
        </a:defRPr>
      </a:lvl6pPr>
      <a:lvl7pPr marL="914400" algn="l" rtl="0" eaLnBrk="1" fontAlgn="base" hangingPunct="1">
        <a:spcBef>
          <a:spcPct val="0"/>
        </a:spcBef>
        <a:spcAft>
          <a:spcPct val="0"/>
        </a:spcAft>
        <a:defRPr sz="2600">
          <a:solidFill>
            <a:srgbClr val="D50022"/>
          </a:solidFill>
          <a:latin typeface="Verdana" pitchFamily="34" charset="0"/>
        </a:defRPr>
      </a:lvl7pPr>
      <a:lvl8pPr marL="1371600" algn="l" rtl="0" eaLnBrk="1" fontAlgn="base" hangingPunct="1">
        <a:spcBef>
          <a:spcPct val="0"/>
        </a:spcBef>
        <a:spcAft>
          <a:spcPct val="0"/>
        </a:spcAft>
        <a:defRPr sz="2600">
          <a:solidFill>
            <a:srgbClr val="D50022"/>
          </a:solidFill>
          <a:latin typeface="Verdana" pitchFamily="34" charset="0"/>
        </a:defRPr>
      </a:lvl8pPr>
      <a:lvl9pPr marL="1828800" algn="l" rtl="0" eaLnBrk="1" fontAlgn="base" hangingPunct="1">
        <a:spcBef>
          <a:spcPct val="0"/>
        </a:spcBef>
        <a:spcAft>
          <a:spcPct val="0"/>
        </a:spcAft>
        <a:defRPr sz="2600">
          <a:solidFill>
            <a:srgbClr val="D50022"/>
          </a:solidFill>
          <a:latin typeface="Verdana" pitchFamily="34"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569913" indent="-284163"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2pPr>
      <a:lvl3pPr marL="1046163" indent="-285750" algn="l" rtl="0" eaLnBrk="1" fontAlgn="base" hangingPunct="1">
        <a:spcBef>
          <a:spcPct val="20000"/>
        </a:spcBef>
        <a:spcAft>
          <a:spcPct val="0"/>
        </a:spcAft>
        <a:buClr>
          <a:schemeClr val="tx1"/>
        </a:buClr>
        <a:buChar char="–"/>
        <a:defRPr>
          <a:solidFill>
            <a:schemeClr val="tx1"/>
          </a:solidFill>
          <a:latin typeface="+mn-lt"/>
        </a:defRPr>
      </a:lvl3pPr>
      <a:lvl4pPr marL="1522413" indent="-285750" algn="l" rtl="0" eaLnBrk="1" fontAlgn="base" hangingPunct="1">
        <a:spcBef>
          <a:spcPct val="20000"/>
        </a:spcBef>
        <a:spcAft>
          <a:spcPct val="0"/>
        </a:spcAft>
        <a:buClr>
          <a:schemeClr val="tx1"/>
        </a:buClr>
        <a:buFont typeface="Verdana" pitchFamily="34" charset="0"/>
        <a:defRPr>
          <a:solidFill>
            <a:schemeClr val="tx1"/>
          </a:solidFill>
          <a:latin typeface="+mn-lt"/>
        </a:defRPr>
      </a:lvl4pPr>
      <a:lvl5pPr marL="1712913" indent="115888" algn="l" rtl="0" eaLnBrk="1" fontAlgn="base" hangingPunct="1">
        <a:lnSpc>
          <a:spcPts val="2200"/>
        </a:lnSpc>
        <a:spcBef>
          <a:spcPct val="20000"/>
        </a:spcBef>
        <a:spcAft>
          <a:spcPct val="0"/>
        </a:spcAft>
        <a:buClr>
          <a:schemeClr val="accent1"/>
        </a:buClr>
        <a:defRPr sz="1600">
          <a:solidFill>
            <a:schemeClr val="tx1"/>
          </a:solidFill>
          <a:latin typeface="Arial" charset="0"/>
        </a:defRPr>
      </a:lvl5pPr>
      <a:lvl6pPr marL="2170113" algn="l" rtl="0" eaLnBrk="1" fontAlgn="base" hangingPunct="1">
        <a:lnSpc>
          <a:spcPts val="2200"/>
        </a:lnSpc>
        <a:spcBef>
          <a:spcPct val="20000"/>
        </a:spcBef>
        <a:spcAft>
          <a:spcPct val="0"/>
        </a:spcAft>
        <a:buClr>
          <a:schemeClr val="accent1"/>
        </a:buClr>
        <a:defRPr sz="1600">
          <a:solidFill>
            <a:schemeClr val="tx1"/>
          </a:solidFill>
          <a:latin typeface="Arial" charset="0"/>
        </a:defRPr>
      </a:lvl6pPr>
      <a:lvl7pPr marL="2627313" algn="l" rtl="0" eaLnBrk="1" fontAlgn="base" hangingPunct="1">
        <a:lnSpc>
          <a:spcPts val="2200"/>
        </a:lnSpc>
        <a:spcBef>
          <a:spcPct val="20000"/>
        </a:spcBef>
        <a:spcAft>
          <a:spcPct val="0"/>
        </a:spcAft>
        <a:buClr>
          <a:schemeClr val="accent1"/>
        </a:buClr>
        <a:defRPr sz="1600">
          <a:solidFill>
            <a:schemeClr val="tx1"/>
          </a:solidFill>
          <a:latin typeface="Arial" charset="0"/>
        </a:defRPr>
      </a:lvl7pPr>
      <a:lvl8pPr marL="3084513" algn="l" rtl="0" eaLnBrk="1" fontAlgn="base" hangingPunct="1">
        <a:lnSpc>
          <a:spcPts val="2200"/>
        </a:lnSpc>
        <a:spcBef>
          <a:spcPct val="20000"/>
        </a:spcBef>
        <a:spcAft>
          <a:spcPct val="0"/>
        </a:spcAft>
        <a:buClr>
          <a:schemeClr val="accent1"/>
        </a:buClr>
        <a:defRPr sz="1600">
          <a:solidFill>
            <a:schemeClr val="tx1"/>
          </a:solidFill>
          <a:latin typeface="Arial" charset="0"/>
        </a:defRPr>
      </a:lvl8pPr>
      <a:lvl9pPr marL="3541713" algn="l" rtl="0" eaLnBrk="1" fontAlgn="base" hangingPunct="1">
        <a:lnSpc>
          <a:spcPts val="2200"/>
        </a:lnSpc>
        <a:spcBef>
          <a:spcPct val="20000"/>
        </a:spcBef>
        <a:spcAft>
          <a:spcPct val="0"/>
        </a:spcAft>
        <a:buClr>
          <a:schemeClr val="accent1"/>
        </a:buClr>
        <a:defRPr sz="16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SSCDATA04.frd.shsdir.nl\FS.052$\JBrussel\HOME\Mijn%20Documenten\Vital%20Herijking\Vitaal%20en%20Kwestsbaar%20Overstromingsrisico's\Pitch%20Minifestival%208%20oktober%202015\S.C.%20Flood%20Disaster%20Response.mp4"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04048" y="1340768"/>
            <a:ext cx="3960440" cy="1944216"/>
          </a:xfrm>
        </p:spPr>
        <p:txBody>
          <a:bodyPr/>
          <a:lstStyle/>
          <a:p>
            <a:r>
              <a:rPr lang="nl-NL" dirty="0" smtClean="0"/>
              <a:t>Impact Overstromingen Drinkwatervoorziening</a:t>
            </a:r>
          </a:p>
        </p:txBody>
      </p:sp>
      <p:sp>
        <p:nvSpPr>
          <p:cNvPr id="3075" name="Rectangle 3"/>
          <p:cNvSpPr>
            <a:spLocks noGrp="1" noChangeArrowheads="1"/>
          </p:cNvSpPr>
          <p:nvPr>
            <p:ph type="subTitle" idx="1"/>
          </p:nvPr>
        </p:nvSpPr>
        <p:spPr>
          <a:xfrm>
            <a:off x="5076056" y="3356992"/>
            <a:ext cx="4067944" cy="3024336"/>
          </a:xfrm>
        </p:spPr>
        <p:txBody>
          <a:bodyPr/>
          <a:lstStyle/>
          <a:p>
            <a:pPr marL="0" indent="0"/>
            <a:r>
              <a:rPr lang="en-US" sz="1600" dirty="0" err="1" smtClean="0"/>
              <a:t>Deltaprogramma</a:t>
            </a:r>
            <a:r>
              <a:rPr lang="en-US" sz="1600" dirty="0" smtClean="0"/>
              <a:t> </a:t>
            </a:r>
            <a:r>
              <a:rPr lang="en-US" sz="1600" dirty="0" err="1" smtClean="0"/>
              <a:t>Ruimtelijke</a:t>
            </a:r>
            <a:r>
              <a:rPr lang="en-US" sz="1600" dirty="0" smtClean="0"/>
              <a:t> </a:t>
            </a:r>
            <a:r>
              <a:rPr lang="en-US" sz="1600" dirty="0" err="1" smtClean="0"/>
              <a:t>Adaptatie</a:t>
            </a:r>
            <a:endParaRPr lang="en-US" sz="1600" dirty="0" smtClean="0"/>
          </a:p>
          <a:p>
            <a:pPr marL="0" indent="0"/>
            <a:r>
              <a:rPr lang="en-US" sz="1600" dirty="0" smtClean="0"/>
              <a:t>Vitale en </a:t>
            </a:r>
            <a:r>
              <a:rPr lang="en-US" sz="1600" dirty="0" err="1" smtClean="0"/>
              <a:t>Kwetsbare</a:t>
            </a:r>
            <a:r>
              <a:rPr lang="en-US" sz="1600" dirty="0" smtClean="0"/>
              <a:t> </a:t>
            </a:r>
            <a:r>
              <a:rPr lang="en-US" sz="1600" dirty="0" err="1" smtClean="0"/>
              <a:t>Functies</a:t>
            </a:r>
            <a:endParaRPr lang="en-US" sz="1600" dirty="0" smtClean="0"/>
          </a:p>
          <a:p>
            <a:pPr marL="0" indent="0"/>
            <a:endParaRPr lang="en-US" sz="2000" dirty="0" smtClean="0"/>
          </a:p>
          <a:p>
            <a:pPr marL="0" indent="0"/>
            <a:r>
              <a:rPr lang="en-US" sz="1600" dirty="0" err="1" smtClean="0"/>
              <a:t>Regionale</a:t>
            </a:r>
            <a:r>
              <a:rPr lang="en-US" sz="1600" dirty="0" smtClean="0"/>
              <a:t> en </a:t>
            </a:r>
            <a:r>
              <a:rPr lang="en-US" sz="1600" dirty="0" err="1" smtClean="0"/>
              <a:t>Nationale</a:t>
            </a:r>
            <a:r>
              <a:rPr lang="en-US" sz="1600" dirty="0" smtClean="0"/>
              <a:t> </a:t>
            </a:r>
            <a:r>
              <a:rPr lang="en-US" sz="1600" dirty="0" err="1" smtClean="0"/>
              <a:t>Ontmoeting</a:t>
            </a:r>
            <a:r>
              <a:rPr lang="en-US" sz="1600" dirty="0" smtClean="0"/>
              <a:t>, </a:t>
            </a:r>
            <a:r>
              <a:rPr lang="nl-NL" sz="1600" dirty="0" smtClean="0"/>
              <a:t>Den Haag, 8 oktober 2015</a:t>
            </a:r>
          </a:p>
          <a:p>
            <a:pPr marL="0" indent="0"/>
            <a:endParaRPr lang="nl-NL" sz="2000" dirty="0" smtClean="0"/>
          </a:p>
          <a:p>
            <a:pPr marL="0" indent="0"/>
            <a:r>
              <a:rPr lang="nl-NL" sz="2000" dirty="0" smtClean="0"/>
              <a:t>Jozef van Brussel</a:t>
            </a:r>
          </a:p>
          <a:p>
            <a:pPr marL="0" indent="0"/>
            <a:endParaRPr lang="nl-NL" sz="2000" dirty="0" smtClean="0"/>
          </a:p>
        </p:txBody>
      </p:sp>
      <p:pic>
        <p:nvPicPr>
          <p:cNvPr id="3076" name="Afbeelding 4" descr="RO_IM_Logo_Powerpoint_diap.png"/>
          <p:cNvPicPr>
            <a:picLocks noChangeAspect="1"/>
          </p:cNvPicPr>
          <p:nvPr/>
        </p:nvPicPr>
        <p:blipFill>
          <a:blip r:embed="rId3" cstate="print"/>
          <a:srcRect/>
          <a:stretch>
            <a:fillRect/>
          </a:stretch>
        </p:blipFill>
        <p:spPr bwMode="auto">
          <a:xfrm>
            <a:off x="0" y="0"/>
            <a:ext cx="9144000" cy="2001838"/>
          </a:xfrm>
          <a:prstGeom prst="rect">
            <a:avLst/>
          </a:prstGeom>
          <a:noFill/>
          <a:ln w="9525">
            <a:noFill/>
            <a:miter lim="800000"/>
            <a:headEnd/>
            <a:tailEnd/>
          </a:ln>
        </p:spPr>
      </p:pic>
      <p:pic>
        <p:nvPicPr>
          <p:cNvPr id="8" name="Afbeelding 7" descr="Afbeelding agent.jpg"/>
          <p:cNvPicPr>
            <a:picLocks noChangeAspect="1"/>
          </p:cNvPicPr>
          <p:nvPr/>
        </p:nvPicPr>
        <p:blipFill>
          <a:blip r:embed="rId4" cstate="print"/>
          <a:stretch>
            <a:fillRect/>
          </a:stretch>
        </p:blipFill>
        <p:spPr>
          <a:xfrm>
            <a:off x="0" y="1592796"/>
            <a:ext cx="4572000" cy="2628292"/>
          </a:xfrm>
          <a:prstGeom prst="rect">
            <a:avLst/>
          </a:prstGeom>
        </p:spPr>
      </p:pic>
      <p:sp>
        <p:nvSpPr>
          <p:cNvPr id="6" name="Tekstvak 5"/>
          <p:cNvSpPr txBox="1"/>
          <p:nvPr/>
        </p:nvSpPr>
        <p:spPr>
          <a:xfrm>
            <a:off x="323528" y="4653136"/>
            <a:ext cx="4246355" cy="1387046"/>
          </a:xfrm>
          <a:prstGeom prst="rect">
            <a:avLst/>
          </a:prstGeom>
          <a:noFill/>
        </p:spPr>
        <p:txBody>
          <a:bodyPr wrap="none" rtlCol="0">
            <a:spAutoFit/>
          </a:bodyPr>
          <a:lstStyle/>
          <a:p>
            <a:r>
              <a:rPr lang="nl-NL" dirty="0" smtClean="0">
                <a:solidFill>
                  <a:schemeClr val="tx1"/>
                </a:solidFill>
              </a:rPr>
              <a:t>Opgaven: </a:t>
            </a:r>
          </a:p>
          <a:p>
            <a:pPr marL="342900" indent="-342900">
              <a:buAutoNum type="arabicPeriod"/>
            </a:pPr>
            <a:r>
              <a:rPr lang="nl-NL" dirty="0" smtClean="0">
                <a:solidFill>
                  <a:schemeClr val="tx1"/>
                </a:solidFill>
              </a:rPr>
              <a:t>Minimaliseren risico’s verstoring</a:t>
            </a:r>
          </a:p>
          <a:p>
            <a:pPr marL="342900" indent="-342900">
              <a:buAutoNum type="arabicPeriod"/>
            </a:pPr>
            <a:r>
              <a:rPr lang="nl-NL" dirty="0" smtClean="0">
                <a:solidFill>
                  <a:schemeClr val="tx1"/>
                </a:solidFill>
              </a:rPr>
              <a:t>Blijven functioneren (nood)</a:t>
            </a:r>
          </a:p>
          <a:p>
            <a:pPr marL="342900" indent="-342900"/>
            <a:r>
              <a:rPr lang="nl-NL" dirty="0" smtClean="0">
                <a:solidFill>
                  <a:schemeClr val="tx1"/>
                </a:solidFill>
              </a:rPr>
              <a:t>    drinkwatervoorziening  </a:t>
            </a:r>
            <a:endParaRPr lang="nl-NL"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0"/>
            <a:ext cx="9144000"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b="1" dirty="0" smtClean="0">
                <a:solidFill>
                  <a:schemeClr val="bg1"/>
                </a:solidFill>
                <a:ea typeface="Geneva" pitchFamily="-84" charset="0"/>
              </a:rPr>
              <a:t> South Carolina                   6 </a:t>
            </a:r>
            <a:r>
              <a:rPr lang="en-GB" b="1" dirty="0" err="1" smtClean="0">
                <a:solidFill>
                  <a:schemeClr val="bg1"/>
                </a:solidFill>
                <a:ea typeface="Geneva" pitchFamily="-84" charset="0"/>
              </a:rPr>
              <a:t>oktober</a:t>
            </a:r>
            <a:r>
              <a:rPr lang="en-GB" b="1" dirty="0" smtClean="0">
                <a:solidFill>
                  <a:schemeClr val="bg1"/>
                </a:solidFill>
                <a:ea typeface="Geneva" pitchFamily="-84" charset="0"/>
              </a:rPr>
              <a:t> 2015</a:t>
            </a:r>
            <a:r>
              <a:rPr lang="en-GB" dirty="0" smtClean="0">
                <a:ea typeface="Geneva" pitchFamily="-84" charset="0"/>
              </a:rPr>
              <a:t> </a:t>
            </a:r>
          </a:p>
        </p:txBody>
      </p:sp>
      <p:pic>
        <p:nvPicPr>
          <p:cNvPr id="6" name="S.C. Flood Disaster Response.mp4">
            <a:hlinkClick r:id="" action="ppaction://media"/>
          </p:cNvPr>
          <p:cNvPicPr>
            <a:picLocks noRot="1" noChangeAspect="1"/>
          </p:cNvPicPr>
          <p:nvPr>
            <a:videoFile r:link="rId1"/>
          </p:nvPr>
        </p:nvPicPr>
        <p:blipFill>
          <a:blip r:embed="rId4" cstate="print"/>
          <a:stretch>
            <a:fillRect/>
          </a:stretch>
        </p:blipFill>
        <p:spPr>
          <a:xfrm>
            <a:off x="611560" y="1025352"/>
            <a:ext cx="7776864" cy="583264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onaire Omar.jpg"/>
          <p:cNvPicPr>
            <a:picLocks noChangeAspect="1"/>
          </p:cNvPicPr>
          <p:nvPr/>
        </p:nvPicPr>
        <p:blipFill>
          <a:blip r:embed="rId3" cstate="print"/>
          <a:stretch>
            <a:fillRect/>
          </a:stretch>
        </p:blipFill>
        <p:spPr>
          <a:xfrm>
            <a:off x="0" y="1052736"/>
            <a:ext cx="9144000" cy="5256584"/>
          </a:xfrm>
          <a:prstGeom prst="rect">
            <a:avLst/>
          </a:prstGeom>
        </p:spPr>
      </p:pic>
      <p:sp>
        <p:nvSpPr>
          <p:cNvPr id="16386" name="Rectangle 1"/>
          <p:cNvSpPr>
            <a:spLocks noGrp="1" noChangeArrowheads="1"/>
          </p:cNvSpPr>
          <p:nvPr>
            <p:ph type="title"/>
          </p:nvPr>
        </p:nvSpPr>
        <p:spPr>
          <a:xfrm>
            <a:off x="0" y="0"/>
            <a:ext cx="8763384"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b="1" dirty="0" err="1" smtClean="0">
                <a:solidFill>
                  <a:schemeClr val="bg1"/>
                </a:solidFill>
                <a:ea typeface="Geneva" pitchFamily="-84" charset="0"/>
              </a:rPr>
              <a:t>Impactanalyse</a:t>
            </a:r>
            <a:r>
              <a:rPr lang="en-GB" b="1" dirty="0" smtClean="0">
                <a:solidFill>
                  <a:schemeClr val="bg1"/>
                </a:solidFill>
                <a:ea typeface="Geneva" pitchFamily="-84" charset="0"/>
              </a:rPr>
              <a:t>                     Drinkwater </a:t>
            </a:r>
            <a:r>
              <a:rPr lang="en-GB" dirty="0" smtClean="0">
                <a:ea typeface="Geneva" pitchFamily="-84" charset="0"/>
              </a:rPr>
              <a:t> </a:t>
            </a:r>
          </a:p>
        </p:txBody>
      </p:sp>
      <p:sp>
        <p:nvSpPr>
          <p:cNvPr id="11267" name="Rectangle 2"/>
          <p:cNvSpPr>
            <a:spLocks noGrp="1" noChangeArrowheads="1"/>
          </p:cNvSpPr>
          <p:nvPr>
            <p:ph idx="1"/>
          </p:nvPr>
        </p:nvSpPr>
        <p:spPr>
          <a:xfrm>
            <a:off x="179512" y="1988840"/>
            <a:ext cx="8784976" cy="3168352"/>
          </a:xfrm>
        </p:spPr>
        <p:txBody>
          <a:bodyPr/>
          <a:lstStyle/>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nl-NL" sz="2400" b="1" dirty="0" smtClean="0">
                <a:solidFill>
                  <a:schemeClr val="bg1"/>
                </a:solidFill>
                <a:latin typeface="Verdana" pitchFamily="34" charset="0"/>
                <a:ea typeface="Verdana" pitchFamily="34" charset="0"/>
                <a:cs typeface="Verdana" pitchFamily="34" charset="0"/>
              </a:rPr>
              <a:t>Aantal getroffenen: 1,6 – 2,9 </a:t>
            </a:r>
            <a:r>
              <a:rPr lang="nl-NL" sz="2400" b="1" dirty="0" err="1" smtClean="0">
                <a:solidFill>
                  <a:schemeClr val="bg1"/>
                </a:solidFill>
                <a:latin typeface="Verdana" pitchFamily="34" charset="0"/>
                <a:ea typeface="Verdana" pitchFamily="34" charset="0"/>
                <a:cs typeface="Verdana" pitchFamily="34" charset="0"/>
              </a:rPr>
              <a:t>mln</a:t>
            </a:r>
            <a:endParaRPr lang="nl-NL"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err="1" smtClean="0">
                <a:solidFill>
                  <a:schemeClr val="bg1"/>
                </a:solidFill>
                <a:latin typeface="Verdana" pitchFamily="34" charset="0"/>
                <a:ea typeface="Verdana" pitchFamily="34" charset="0"/>
                <a:cs typeface="Verdana" pitchFamily="34" charset="0"/>
              </a:rPr>
              <a:t>Uitgevallen</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productiecapaciteit</a:t>
            </a:r>
            <a:r>
              <a:rPr lang="en-US" sz="2400" b="1" dirty="0" smtClean="0">
                <a:solidFill>
                  <a:schemeClr val="bg1"/>
                </a:solidFill>
                <a:latin typeface="Verdana" pitchFamily="34" charset="0"/>
                <a:ea typeface="Verdana" pitchFamily="34" charset="0"/>
                <a:cs typeface="Verdana" pitchFamily="34" charset="0"/>
              </a:rPr>
              <a:t>:  5 – 19%</a:t>
            </a:r>
            <a:endParaRPr lang="nl-NL"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nl-NL" sz="2400" b="1" dirty="0" smtClean="0">
                <a:solidFill>
                  <a:schemeClr val="bg1"/>
                </a:solidFill>
                <a:latin typeface="Verdana" pitchFamily="34" charset="0"/>
                <a:ea typeface="Verdana" pitchFamily="34" charset="0"/>
                <a:cs typeface="Verdana" pitchFamily="34" charset="0"/>
              </a:rPr>
              <a:t>Benodigd nooddrinkwater: 800.000 flessen + 400 </a:t>
            </a:r>
            <a:r>
              <a:rPr lang="nl-NL" sz="2400" b="1" dirty="0" err="1" smtClean="0">
                <a:solidFill>
                  <a:schemeClr val="bg1"/>
                </a:solidFill>
                <a:latin typeface="Verdana" pitchFamily="34" charset="0"/>
                <a:ea typeface="Verdana" pitchFamily="34" charset="0"/>
                <a:cs typeface="Verdana" pitchFamily="34" charset="0"/>
              </a:rPr>
              <a:t>flexitanks</a:t>
            </a:r>
            <a:endParaRPr lang="nl-NL"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nl-NL" sz="2400" b="1" dirty="0" smtClean="0">
                <a:solidFill>
                  <a:schemeClr val="bg1"/>
                </a:solidFill>
                <a:latin typeface="Verdana" pitchFamily="34" charset="0"/>
                <a:ea typeface="Verdana" pitchFamily="34" charset="0"/>
                <a:cs typeface="Verdana" pitchFamily="34" charset="0"/>
              </a:rPr>
              <a:t>Gevolgen evacuatie: 0,5 -1,6 </a:t>
            </a:r>
            <a:r>
              <a:rPr lang="nl-NL" sz="2400" b="1" dirty="0" err="1" smtClean="0">
                <a:solidFill>
                  <a:schemeClr val="bg1"/>
                </a:solidFill>
                <a:latin typeface="Verdana" pitchFamily="34" charset="0"/>
                <a:ea typeface="Verdana" pitchFamily="34" charset="0"/>
                <a:cs typeface="Verdana" pitchFamily="34" charset="0"/>
              </a:rPr>
              <a:t>mln</a:t>
            </a:r>
            <a:r>
              <a:rPr lang="nl-NL" sz="2400" b="1" dirty="0" smtClean="0">
                <a:solidFill>
                  <a:schemeClr val="bg1"/>
                </a:solidFill>
                <a:latin typeface="Verdana" pitchFamily="34" charset="0"/>
                <a:ea typeface="Verdana" pitchFamily="34" charset="0"/>
                <a:cs typeface="Verdana" pitchFamily="34" charset="0"/>
              </a:rPr>
              <a:t> preventief en 90% na 2 dagen?</a:t>
            </a: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err="1" smtClean="0">
                <a:solidFill>
                  <a:schemeClr val="bg1"/>
                </a:solidFill>
                <a:latin typeface="Verdana" pitchFamily="34" charset="0"/>
                <a:ea typeface="Verdana" pitchFamily="34" charset="0"/>
                <a:cs typeface="Verdana" pitchFamily="34" charset="0"/>
              </a:rPr>
              <a:t>Hersteltijd</a:t>
            </a:r>
            <a:r>
              <a:rPr lang="en-US" sz="2400" b="1" dirty="0" smtClean="0">
                <a:solidFill>
                  <a:schemeClr val="bg1"/>
                </a:solidFill>
                <a:latin typeface="Verdana" pitchFamily="34" charset="0"/>
                <a:ea typeface="Verdana" pitchFamily="34" charset="0"/>
                <a:cs typeface="Verdana" pitchFamily="34" charset="0"/>
              </a:rPr>
              <a:t>: 6000 km </a:t>
            </a:r>
            <a:r>
              <a:rPr lang="en-US" sz="2400" b="1" dirty="0" err="1" smtClean="0">
                <a:solidFill>
                  <a:schemeClr val="bg1"/>
                </a:solidFill>
                <a:latin typeface="Verdana" pitchFamily="34" charset="0"/>
                <a:ea typeface="Verdana" pitchFamily="34" charset="0"/>
                <a:cs typeface="Verdana" pitchFamily="34" charset="0"/>
              </a:rPr>
              <a:t>leiding</a:t>
            </a:r>
            <a:r>
              <a:rPr lang="en-US" sz="2400" b="1" dirty="0" smtClean="0">
                <a:solidFill>
                  <a:schemeClr val="bg1"/>
                </a:solidFill>
                <a:latin typeface="Verdana" pitchFamily="34" charset="0"/>
                <a:ea typeface="Verdana" pitchFamily="34" charset="0"/>
                <a:cs typeface="Verdana" pitchFamily="34" charset="0"/>
              </a:rPr>
              <a:t>, 0,5 – 2 </a:t>
            </a:r>
            <a:r>
              <a:rPr lang="en-US" sz="2400" b="1" dirty="0" err="1" smtClean="0">
                <a:solidFill>
                  <a:schemeClr val="bg1"/>
                </a:solidFill>
                <a:latin typeface="Verdana" pitchFamily="34" charset="0"/>
                <a:ea typeface="Verdana" pitchFamily="34" charset="0"/>
                <a:cs typeface="Verdana" pitchFamily="34" charset="0"/>
              </a:rPr>
              <a:t>jaar</a:t>
            </a:r>
            <a:endParaRPr lang="en-US"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err="1" smtClean="0">
                <a:solidFill>
                  <a:schemeClr val="bg1"/>
                </a:solidFill>
                <a:latin typeface="Verdana" pitchFamily="34" charset="0"/>
                <a:ea typeface="Verdana" pitchFamily="34" charset="0"/>
                <a:cs typeface="Verdana" pitchFamily="34" charset="0"/>
              </a:rPr>
              <a:t>Rivierscenario</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grootste</a:t>
            </a:r>
            <a:r>
              <a:rPr lang="en-US" sz="2400" b="1" dirty="0" smtClean="0">
                <a:solidFill>
                  <a:schemeClr val="bg1"/>
                </a:solidFill>
                <a:latin typeface="Verdana" pitchFamily="34" charset="0"/>
                <a:ea typeface="Verdana" pitchFamily="34" charset="0"/>
                <a:cs typeface="Verdana" pitchFamily="34" charset="0"/>
              </a:rPr>
              <a:t> impact, </a:t>
            </a:r>
            <a:r>
              <a:rPr lang="en-US" sz="2400" b="1" dirty="0" err="1" smtClean="0">
                <a:solidFill>
                  <a:schemeClr val="bg1"/>
                </a:solidFill>
                <a:latin typeface="Verdana" pitchFamily="34" charset="0"/>
                <a:ea typeface="Verdana" pitchFamily="34" charset="0"/>
                <a:cs typeface="Verdana" pitchFamily="34" charset="0"/>
              </a:rPr>
              <a:t>kust</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langste</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hersteltijd</a:t>
            </a:r>
            <a:r>
              <a:rPr lang="en-US" sz="2400" b="1" dirty="0" smtClean="0">
                <a:solidFill>
                  <a:schemeClr val="bg1"/>
                </a:solidFill>
                <a:latin typeface="Verdana" pitchFamily="34" charset="0"/>
                <a:ea typeface="Verdana" pitchFamily="34" charset="0"/>
                <a:cs typeface="Verdana" pitchFamily="34" charset="0"/>
              </a:rPr>
              <a:t> </a:t>
            </a:r>
            <a:endParaRPr lang="nl-NL"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endParaRPr lang="nl-NL" sz="2000" dirty="0" smtClean="0">
              <a:latin typeface="Verdana" pitchFamily="34" charset="0"/>
              <a:ea typeface="Verdana" pitchFamily="34" charset="0"/>
              <a:cs typeface="Verdana" pitchFamily="34" charset="0"/>
            </a:endParaRPr>
          </a:p>
          <a:p>
            <a:pPr marL="0" indent="0">
              <a:lnSpc>
                <a:spcPct val="84000"/>
              </a:lnSpc>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endParaRPr lang="en-GB" sz="2500" dirty="0" smtClean="0">
              <a:latin typeface="Arial" pitchFamily="34" charset="0"/>
              <a:ea typeface="Geneva" pitchFamily="-8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onaire Omar.jpg"/>
          <p:cNvPicPr>
            <a:picLocks noChangeAspect="1"/>
          </p:cNvPicPr>
          <p:nvPr/>
        </p:nvPicPr>
        <p:blipFill>
          <a:blip r:embed="rId3" cstate="print"/>
          <a:stretch>
            <a:fillRect/>
          </a:stretch>
        </p:blipFill>
        <p:spPr>
          <a:xfrm>
            <a:off x="0" y="1052736"/>
            <a:ext cx="9144000" cy="5256584"/>
          </a:xfrm>
          <a:prstGeom prst="rect">
            <a:avLst/>
          </a:prstGeom>
        </p:spPr>
      </p:pic>
      <p:sp>
        <p:nvSpPr>
          <p:cNvPr id="16386" name="Rectangle 1"/>
          <p:cNvSpPr>
            <a:spLocks noGrp="1" noChangeArrowheads="1"/>
          </p:cNvSpPr>
          <p:nvPr>
            <p:ph type="title"/>
          </p:nvPr>
        </p:nvSpPr>
        <p:spPr>
          <a:xfrm>
            <a:off x="0" y="0"/>
            <a:ext cx="8763384"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b="1" dirty="0" smtClean="0">
                <a:solidFill>
                  <a:schemeClr val="bg1"/>
                </a:solidFill>
                <a:ea typeface="Geneva" pitchFamily="-84" charset="0"/>
              </a:rPr>
              <a:t>    Scenario’s                       </a:t>
            </a:r>
            <a:r>
              <a:rPr lang="en-GB" b="1" dirty="0" err="1" smtClean="0">
                <a:solidFill>
                  <a:schemeClr val="bg1"/>
                </a:solidFill>
                <a:ea typeface="Geneva" pitchFamily="-84" charset="0"/>
              </a:rPr>
              <a:t>Stellingen</a:t>
            </a:r>
            <a:r>
              <a:rPr lang="en-GB" dirty="0" smtClean="0">
                <a:ea typeface="Geneva" pitchFamily="-84" charset="0"/>
              </a:rPr>
              <a:t> </a:t>
            </a:r>
          </a:p>
        </p:txBody>
      </p:sp>
      <p:sp>
        <p:nvSpPr>
          <p:cNvPr id="11267" name="Rectangle 2"/>
          <p:cNvSpPr>
            <a:spLocks noGrp="1" noChangeArrowheads="1"/>
          </p:cNvSpPr>
          <p:nvPr>
            <p:ph idx="1"/>
          </p:nvPr>
        </p:nvSpPr>
        <p:spPr>
          <a:xfrm>
            <a:off x="251520" y="4005064"/>
            <a:ext cx="8784976" cy="3168352"/>
          </a:xfrm>
        </p:spPr>
        <p:txBody>
          <a:bodyPr/>
          <a:lstStyle/>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err="1" smtClean="0">
                <a:solidFill>
                  <a:schemeClr val="bg1"/>
                </a:solidFill>
                <a:latin typeface="Verdana" pitchFamily="34" charset="0"/>
                <a:ea typeface="Verdana" pitchFamily="34" charset="0"/>
                <a:cs typeface="Verdana" pitchFamily="34" charset="0"/>
              </a:rPr>
              <a:t>Deze</a:t>
            </a:r>
            <a:r>
              <a:rPr lang="en-US" sz="2400" b="1" dirty="0" smtClean="0">
                <a:solidFill>
                  <a:schemeClr val="bg1"/>
                </a:solidFill>
                <a:latin typeface="Verdana" pitchFamily="34" charset="0"/>
                <a:ea typeface="Verdana" pitchFamily="34" charset="0"/>
                <a:cs typeface="Verdana" pitchFamily="34" charset="0"/>
              </a:rPr>
              <a:t> extreme scenario’s (</a:t>
            </a:r>
            <a:r>
              <a:rPr lang="en-US" sz="2400" b="1" dirty="0" err="1" smtClean="0">
                <a:solidFill>
                  <a:schemeClr val="bg1"/>
                </a:solidFill>
                <a:latin typeface="Verdana" pitchFamily="34" charset="0"/>
                <a:ea typeface="Verdana" pitchFamily="34" charset="0"/>
                <a:cs typeface="Verdana" pitchFamily="34" charset="0"/>
              </a:rPr>
              <a:t>Risicokaart</a:t>
            </a:r>
            <a:r>
              <a:rPr lang="en-US" sz="2400" b="1" dirty="0" smtClean="0">
                <a:solidFill>
                  <a:schemeClr val="bg1"/>
                </a:solidFill>
                <a:latin typeface="Verdana" pitchFamily="34" charset="0"/>
                <a:ea typeface="Verdana" pitchFamily="34" charset="0"/>
                <a:cs typeface="Verdana" pitchFamily="34" charset="0"/>
              </a:rPr>
              <a:t>) en </a:t>
            </a:r>
          </a:p>
          <a:p>
            <a:pPr marL="466567" indent="-466567">
              <a:lnSpc>
                <a:spcPct val="84000"/>
              </a:lnSpc>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smtClean="0">
                <a:solidFill>
                  <a:schemeClr val="bg1"/>
                </a:solidFill>
                <a:latin typeface="Verdana" pitchFamily="34" charset="0"/>
                <a:ea typeface="Verdana" pitchFamily="34" charset="0"/>
                <a:cs typeface="Verdana" pitchFamily="34" charset="0"/>
              </a:rPr>
              <a:t>		het </a:t>
            </a:r>
            <a:r>
              <a:rPr lang="en-US" sz="2400" b="1" dirty="0" err="1" smtClean="0">
                <a:solidFill>
                  <a:schemeClr val="bg1"/>
                </a:solidFill>
                <a:latin typeface="Verdana" pitchFamily="34" charset="0"/>
                <a:ea typeface="Verdana" pitchFamily="34" charset="0"/>
                <a:cs typeface="Verdana" pitchFamily="34" charset="0"/>
              </a:rPr>
              <a:t>gemiddeld</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maatgevend</a:t>
            </a:r>
            <a:r>
              <a:rPr lang="en-US" sz="2400" b="1" dirty="0" smtClean="0">
                <a:solidFill>
                  <a:schemeClr val="bg1"/>
                </a:solidFill>
                <a:latin typeface="Verdana" pitchFamily="34" charset="0"/>
                <a:ea typeface="Verdana" pitchFamily="34" charset="0"/>
                <a:cs typeface="Verdana" pitchFamily="34" charset="0"/>
              </a:rPr>
              <a:t> scenario (</a:t>
            </a:r>
            <a:r>
              <a:rPr lang="en-US" sz="2400" b="1" dirty="0" err="1" smtClean="0">
                <a:solidFill>
                  <a:schemeClr val="bg1"/>
                </a:solidFill>
                <a:latin typeface="Verdana" pitchFamily="34" charset="0"/>
                <a:ea typeface="Verdana" pitchFamily="34" charset="0"/>
                <a:cs typeface="Verdana" pitchFamily="34" charset="0"/>
              </a:rPr>
              <a:t>Deltasprogramma</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dekken</a:t>
            </a:r>
            <a:r>
              <a:rPr lang="en-US" sz="2400" b="1" dirty="0" smtClean="0">
                <a:solidFill>
                  <a:schemeClr val="bg1"/>
                </a:solidFill>
                <a:latin typeface="Verdana" pitchFamily="34" charset="0"/>
                <a:ea typeface="Verdana" pitchFamily="34" charset="0"/>
                <a:cs typeface="Verdana" pitchFamily="34" charset="0"/>
              </a:rPr>
              <a:t> in </a:t>
            </a:r>
            <a:r>
              <a:rPr lang="en-US" sz="2400" b="1" dirty="0" err="1" smtClean="0">
                <a:solidFill>
                  <a:schemeClr val="bg1"/>
                </a:solidFill>
                <a:latin typeface="Verdana" pitchFamily="34" charset="0"/>
                <a:ea typeface="Verdana" pitchFamily="34" charset="0"/>
                <a:cs typeface="Verdana" pitchFamily="34" charset="0"/>
              </a:rPr>
              <a:t>onvoldoende</a:t>
            </a:r>
            <a:r>
              <a:rPr lang="en-US" sz="2400" b="1" dirty="0" smtClean="0">
                <a:solidFill>
                  <a:schemeClr val="bg1"/>
                </a:solidFill>
                <a:latin typeface="Verdana" pitchFamily="34" charset="0"/>
                <a:ea typeface="Verdana" pitchFamily="34" charset="0"/>
                <a:cs typeface="Verdana" pitchFamily="34" charset="0"/>
              </a:rPr>
              <a:t> mate het </a:t>
            </a:r>
            <a:r>
              <a:rPr lang="en-US" sz="2400" b="1" dirty="0" err="1" smtClean="0">
                <a:solidFill>
                  <a:schemeClr val="bg1"/>
                </a:solidFill>
                <a:latin typeface="Verdana" pitchFamily="34" charset="0"/>
                <a:ea typeface="Verdana" pitchFamily="34" charset="0"/>
                <a:cs typeface="Verdana" pitchFamily="34" charset="0"/>
              </a:rPr>
              <a:t>werkelijke</a:t>
            </a:r>
            <a:r>
              <a:rPr lang="en-US" sz="2400" b="1" dirty="0" smtClean="0">
                <a:solidFill>
                  <a:schemeClr val="bg1"/>
                </a:solidFill>
                <a:latin typeface="Verdana" pitchFamily="34" charset="0"/>
                <a:ea typeface="Verdana" pitchFamily="34" charset="0"/>
                <a:cs typeface="Verdana" pitchFamily="34" charset="0"/>
              </a:rPr>
              <a:t> spectrum.</a:t>
            </a:r>
          </a:p>
          <a:p>
            <a:pPr marL="466567" indent="-466567">
              <a:lnSpc>
                <a:spcPct val="84000"/>
              </a:lnSpc>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en-US" sz="2400" b="1" dirty="0" smtClean="0">
                <a:solidFill>
                  <a:schemeClr val="bg1"/>
                </a:solidFill>
                <a:latin typeface="Verdana" pitchFamily="34" charset="0"/>
                <a:ea typeface="Verdana" pitchFamily="34" charset="0"/>
                <a:cs typeface="Verdana" pitchFamily="34" charset="0"/>
              </a:rPr>
              <a:t>2. We </a:t>
            </a:r>
            <a:r>
              <a:rPr lang="en-US" sz="2400" b="1" dirty="0" err="1" smtClean="0">
                <a:solidFill>
                  <a:schemeClr val="bg1"/>
                </a:solidFill>
                <a:latin typeface="Verdana" pitchFamily="34" charset="0"/>
                <a:ea typeface="Verdana" pitchFamily="34" charset="0"/>
                <a:cs typeface="Verdana" pitchFamily="34" charset="0"/>
              </a:rPr>
              <a:t>moeten</a:t>
            </a:r>
            <a:r>
              <a:rPr lang="en-US" sz="2400" b="1" dirty="0" smtClean="0">
                <a:solidFill>
                  <a:schemeClr val="bg1"/>
                </a:solidFill>
                <a:latin typeface="Verdana" pitchFamily="34" charset="0"/>
                <a:ea typeface="Verdana" pitchFamily="34" charset="0"/>
                <a:cs typeface="Verdana" pitchFamily="34" charset="0"/>
              </a:rPr>
              <a:t> extreme </a:t>
            </a:r>
            <a:r>
              <a:rPr lang="en-US" sz="2400" b="1" dirty="0" err="1" smtClean="0">
                <a:solidFill>
                  <a:schemeClr val="bg1"/>
                </a:solidFill>
                <a:latin typeface="Verdana" pitchFamily="34" charset="0"/>
                <a:ea typeface="Verdana" pitchFamily="34" charset="0"/>
                <a:cs typeface="Verdana" pitchFamily="34" charset="0"/>
              </a:rPr>
              <a:t>regenval</a:t>
            </a:r>
            <a:r>
              <a:rPr lang="en-US" sz="2400" b="1" dirty="0" smtClean="0">
                <a:solidFill>
                  <a:schemeClr val="bg1"/>
                </a:solidFill>
                <a:latin typeface="Verdana" pitchFamily="34" charset="0"/>
                <a:ea typeface="Verdana" pitchFamily="34" charset="0"/>
                <a:cs typeface="Verdana" pitchFamily="34" charset="0"/>
              </a:rPr>
              <a:t> en </a:t>
            </a:r>
            <a:r>
              <a:rPr lang="en-US" sz="2400" b="1" dirty="0" err="1" smtClean="0">
                <a:solidFill>
                  <a:schemeClr val="bg1"/>
                </a:solidFill>
                <a:latin typeface="Verdana" pitchFamily="34" charset="0"/>
                <a:ea typeface="Verdana" pitchFamily="34" charset="0"/>
                <a:cs typeface="Verdana" pitchFamily="34" charset="0"/>
              </a:rPr>
              <a:t>overstroming</a:t>
            </a:r>
            <a:r>
              <a:rPr lang="en-US" sz="2400" b="1" dirty="0" smtClean="0">
                <a:solidFill>
                  <a:schemeClr val="bg1"/>
                </a:solidFill>
                <a:latin typeface="Verdana" pitchFamily="34" charset="0"/>
                <a:ea typeface="Verdana" pitchFamily="34" charset="0"/>
                <a:cs typeface="Verdana" pitchFamily="34" charset="0"/>
              </a:rPr>
              <a:t> van </a:t>
            </a:r>
            <a:r>
              <a:rPr lang="en-US" sz="2400" b="1" dirty="0" err="1" smtClean="0">
                <a:solidFill>
                  <a:schemeClr val="bg1"/>
                </a:solidFill>
                <a:latin typeface="Verdana" pitchFamily="34" charset="0"/>
                <a:ea typeface="Verdana" pitchFamily="34" charset="0"/>
                <a:cs typeface="Verdana" pitchFamily="34" charset="0"/>
              </a:rPr>
              <a:t>regionale</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watersystemen</a:t>
            </a:r>
            <a:r>
              <a:rPr lang="en-US" sz="2400" b="1" dirty="0" smtClean="0">
                <a:solidFill>
                  <a:schemeClr val="bg1"/>
                </a:solidFill>
                <a:latin typeface="Verdana" pitchFamily="34" charset="0"/>
                <a:ea typeface="Verdana" pitchFamily="34" charset="0"/>
                <a:cs typeface="Verdana" pitchFamily="34" charset="0"/>
              </a:rPr>
              <a:t> </a:t>
            </a:r>
            <a:r>
              <a:rPr lang="en-US" sz="2400" b="1" dirty="0" err="1" smtClean="0">
                <a:solidFill>
                  <a:schemeClr val="bg1"/>
                </a:solidFill>
                <a:latin typeface="Verdana" pitchFamily="34" charset="0"/>
                <a:ea typeface="Verdana" pitchFamily="34" charset="0"/>
                <a:cs typeface="Verdana" pitchFamily="34" charset="0"/>
              </a:rPr>
              <a:t>meenemen</a:t>
            </a:r>
            <a:r>
              <a:rPr lang="en-US" sz="2400" b="1" dirty="0" smtClean="0">
                <a:solidFill>
                  <a:schemeClr val="bg1"/>
                </a:solidFill>
                <a:latin typeface="Verdana" pitchFamily="34" charset="0"/>
                <a:ea typeface="Verdana" pitchFamily="34" charset="0"/>
                <a:cs typeface="Verdana" pitchFamily="34" charset="0"/>
              </a:rPr>
              <a:t>. </a:t>
            </a:r>
            <a:endParaRPr lang="nl-NL" sz="2400" b="1" dirty="0" smtClean="0">
              <a:solidFill>
                <a:schemeClr val="bg1"/>
              </a:solidFill>
              <a:latin typeface="Verdana" pitchFamily="34" charset="0"/>
              <a:ea typeface="Verdana" pitchFamily="34" charset="0"/>
              <a:cs typeface="Verdana" pitchFamily="34" charset="0"/>
            </a:endParaRP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endParaRPr lang="nl-NL" sz="2000" dirty="0" smtClean="0">
              <a:latin typeface="Verdana" pitchFamily="34" charset="0"/>
              <a:ea typeface="Verdana" pitchFamily="34" charset="0"/>
              <a:cs typeface="Verdana" pitchFamily="34" charset="0"/>
            </a:endParaRPr>
          </a:p>
          <a:p>
            <a:pPr marL="0" indent="0">
              <a:lnSpc>
                <a:spcPct val="84000"/>
              </a:lnSpc>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endParaRPr lang="en-GB" sz="2500" dirty="0" smtClean="0">
              <a:latin typeface="Arial" pitchFamily="34" charset="0"/>
              <a:ea typeface="Geneva" pitchFamily="-84" charset="0"/>
              <a:cs typeface="Arial" pitchFamily="34" charset="0"/>
            </a:endParaRPr>
          </a:p>
        </p:txBody>
      </p:sp>
      <p:pic>
        <p:nvPicPr>
          <p:cNvPr id="5" name="Afbeelding 1" descr="cid:image001.png@01D0AF35.4B37A5D0"/>
          <p:cNvPicPr>
            <a:picLocks noChangeAspect="1" noChangeArrowheads="1"/>
          </p:cNvPicPr>
          <p:nvPr/>
        </p:nvPicPr>
        <p:blipFill>
          <a:blip r:embed="rId4" cstate="print"/>
          <a:srcRect t="25538" b="20055"/>
          <a:stretch>
            <a:fillRect/>
          </a:stretch>
        </p:blipFill>
        <p:spPr bwMode="auto">
          <a:xfrm>
            <a:off x="2475450" y="1052736"/>
            <a:ext cx="6668550" cy="27363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Maas.jpg"/>
          <p:cNvPicPr>
            <a:picLocks noChangeAspect="1"/>
          </p:cNvPicPr>
          <p:nvPr/>
        </p:nvPicPr>
        <p:blipFill>
          <a:blip r:embed="rId3" cstate="print"/>
          <a:stretch>
            <a:fillRect/>
          </a:stretch>
        </p:blipFill>
        <p:spPr>
          <a:xfrm>
            <a:off x="0" y="836712"/>
            <a:ext cx="9144000" cy="5569949"/>
          </a:xfrm>
          <a:prstGeom prst="rect">
            <a:avLst/>
          </a:prstGeom>
        </p:spPr>
      </p:pic>
      <p:sp>
        <p:nvSpPr>
          <p:cNvPr id="16386" name="Rectangle 1"/>
          <p:cNvSpPr>
            <a:spLocks noGrp="1" noChangeArrowheads="1"/>
          </p:cNvSpPr>
          <p:nvPr>
            <p:ph type="title"/>
          </p:nvPr>
        </p:nvSpPr>
        <p:spPr>
          <a:xfrm>
            <a:off x="251520" y="0"/>
            <a:ext cx="8892480"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800" b="1" dirty="0" err="1" smtClean="0">
                <a:solidFill>
                  <a:schemeClr val="bg1"/>
                </a:solidFill>
                <a:latin typeface="Verdana" pitchFamily="34" charset="0"/>
                <a:ea typeface="Verdana" pitchFamily="34" charset="0"/>
                <a:cs typeface="Verdana" pitchFamily="34" charset="0"/>
              </a:rPr>
              <a:t>Evacuatie</a:t>
            </a:r>
            <a:r>
              <a:rPr lang="en-GB" sz="2800" b="1" dirty="0" smtClean="0">
                <a:solidFill>
                  <a:schemeClr val="bg1"/>
                </a:solidFill>
                <a:latin typeface="Verdana" pitchFamily="34" charset="0"/>
                <a:ea typeface="Verdana" pitchFamily="34" charset="0"/>
                <a:cs typeface="Verdana" pitchFamily="34" charset="0"/>
              </a:rPr>
              <a:t>                      </a:t>
            </a:r>
            <a:r>
              <a:rPr lang="en-GB" sz="2800" b="1" dirty="0" err="1" smtClean="0">
                <a:solidFill>
                  <a:schemeClr val="bg1"/>
                </a:solidFill>
                <a:latin typeface="Verdana" pitchFamily="34" charset="0"/>
                <a:ea typeface="Verdana" pitchFamily="34" charset="0"/>
                <a:cs typeface="Verdana" pitchFamily="34" charset="0"/>
              </a:rPr>
              <a:t>Stellingen</a:t>
            </a:r>
            <a:endParaRPr lang="en-GB" b="1" dirty="0" smtClean="0">
              <a:solidFill>
                <a:schemeClr val="bg1"/>
              </a:solidFill>
              <a:ea typeface="Geneva" pitchFamily="-84" charset="0"/>
            </a:endParaRPr>
          </a:p>
        </p:txBody>
      </p:sp>
      <p:sp>
        <p:nvSpPr>
          <p:cNvPr id="11267" name="Rectangle 2"/>
          <p:cNvSpPr>
            <a:spLocks noGrp="1" noChangeArrowheads="1"/>
          </p:cNvSpPr>
          <p:nvPr>
            <p:ph idx="1"/>
          </p:nvPr>
        </p:nvSpPr>
        <p:spPr>
          <a:xfrm>
            <a:off x="539552" y="4985792"/>
            <a:ext cx="8280920" cy="1872208"/>
          </a:xfrm>
        </p:spPr>
        <p:txBody>
          <a:bodyPr/>
          <a:lstStyle/>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nl-NL" sz="2400" b="1" dirty="0" smtClean="0">
                <a:solidFill>
                  <a:schemeClr val="bg1"/>
                </a:solidFill>
                <a:latin typeface="Verdana" pitchFamily="34" charset="0"/>
                <a:ea typeface="Verdana" pitchFamily="34" charset="0"/>
                <a:cs typeface="Verdana" pitchFamily="34" charset="0"/>
              </a:rPr>
              <a:t>Tijdige risicocommunicatie is nodig: achterblijvers moeten zelfvoorzienend zijn</a:t>
            </a:r>
          </a:p>
          <a:p>
            <a:pPr marL="466567" indent="-466567">
              <a:lnSpc>
                <a:spcPct val="84000"/>
              </a:lnSpc>
              <a:buFont typeface="+mj-lt"/>
              <a:buAutoNum type="arabicPeriod"/>
              <a:tabLst>
                <a:tab pos="21601" algn="l"/>
                <a:tab pos="429126" algn="l"/>
                <a:tab pos="836653" algn="l"/>
                <a:tab pos="1244178" algn="l"/>
                <a:tab pos="1651705" algn="l"/>
                <a:tab pos="2059230" algn="l"/>
                <a:tab pos="2466757" algn="l"/>
                <a:tab pos="2874282" algn="l"/>
                <a:tab pos="3281809" algn="l"/>
                <a:tab pos="3689334" algn="l"/>
                <a:tab pos="4096861" algn="l"/>
                <a:tab pos="4504386" algn="l"/>
                <a:tab pos="4911913" algn="l"/>
                <a:tab pos="5319438" algn="l"/>
                <a:tab pos="5726965" algn="l"/>
                <a:tab pos="6134491" algn="l"/>
                <a:tab pos="6542017" algn="l"/>
                <a:tab pos="6949543" algn="l"/>
                <a:tab pos="7357069" algn="l"/>
                <a:tab pos="7764595" algn="l"/>
              </a:tabLst>
              <a:defRPr/>
            </a:pPr>
            <a:r>
              <a:rPr lang="nl-NL" sz="2400" b="1" dirty="0" smtClean="0">
                <a:solidFill>
                  <a:schemeClr val="bg1"/>
                </a:solidFill>
                <a:latin typeface="Verdana" pitchFamily="34" charset="0"/>
                <a:ea typeface="Verdana" pitchFamily="34" charset="0"/>
                <a:cs typeface="Verdana" pitchFamily="34" charset="0"/>
              </a:rPr>
              <a:t>Beste risicostrategie is alle kaarten zetten op evacuatie van getroffenen</a:t>
            </a:r>
          </a:p>
        </p:txBody>
      </p:sp>
      <p:pic>
        <p:nvPicPr>
          <p:cNvPr id="5" name="Afbeelding 4" descr="zelfvoorzienend.jpg"/>
          <p:cNvPicPr>
            <a:picLocks noChangeAspect="1"/>
          </p:cNvPicPr>
          <p:nvPr/>
        </p:nvPicPr>
        <p:blipFill>
          <a:blip r:embed="rId4" cstate="print"/>
          <a:stretch>
            <a:fillRect/>
          </a:stretch>
        </p:blipFill>
        <p:spPr>
          <a:xfrm>
            <a:off x="5382652" y="836712"/>
            <a:ext cx="3761349" cy="338437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Jssel.jpg"/>
          <p:cNvPicPr>
            <a:picLocks noChangeAspect="1"/>
          </p:cNvPicPr>
          <p:nvPr/>
        </p:nvPicPr>
        <p:blipFill>
          <a:blip r:embed="rId3" cstate="print"/>
          <a:stretch>
            <a:fillRect/>
          </a:stretch>
        </p:blipFill>
        <p:spPr>
          <a:xfrm>
            <a:off x="0" y="1101304"/>
            <a:ext cx="9144000" cy="5352032"/>
          </a:xfrm>
          <a:prstGeom prst="rect">
            <a:avLst/>
          </a:prstGeom>
        </p:spPr>
      </p:pic>
      <p:sp>
        <p:nvSpPr>
          <p:cNvPr id="14" name="Tekstvak 13"/>
          <p:cNvSpPr txBox="1"/>
          <p:nvPr/>
        </p:nvSpPr>
        <p:spPr>
          <a:xfrm>
            <a:off x="179388" y="1052736"/>
            <a:ext cx="3887787" cy="2062103"/>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endParaRPr lang="nl-NL" dirty="0" smtClean="0">
              <a:effectLst>
                <a:outerShdw blurRad="38100" dist="38100" dir="2700000" algn="tl">
                  <a:srgbClr val="C0C0C0"/>
                </a:outerShdw>
              </a:effectLst>
            </a:endParaRPr>
          </a:p>
          <a:p>
            <a:pPr marL="285750" indent="-285750" eaLnBrk="1" hangingPunct="1">
              <a:buFont typeface="Arial" pitchFamily="34" charset="0"/>
              <a:buChar char="•"/>
            </a:pPr>
            <a:endParaRPr lang="nl-NL" dirty="0">
              <a:effectLst>
                <a:outerShdw blurRad="38100" dist="38100" dir="2700000" algn="tl">
                  <a:srgbClr val="C0C0C0"/>
                </a:outerShdw>
              </a:effectLst>
            </a:endParaRPr>
          </a:p>
          <a:p>
            <a:pPr marL="285750" indent="-285750" eaLnBrk="1" hangingPunct="1">
              <a:buFont typeface="Arial" pitchFamily="34" charset="0"/>
              <a:buChar char="•"/>
            </a:pPr>
            <a:endParaRPr lang="nl-NL" dirty="0" smtClean="0">
              <a:effectLst>
                <a:outerShdw blurRad="38100" dist="38100" dir="2700000" algn="tl">
                  <a:srgbClr val="C0C0C0"/>
                </a:outerShdw>
              </a:effectLst>
            </a:endParaRPr>
          </a:p>
          <a:p>
            <a:pPr marL="285750" indent="-285750" eaLnBrk="1" hangingPunct="1">
              <a:buFont typeface="Arial" pitchFamily="34" charset="0"/>
              <a:buChar char="•"/>
            </a:pPr>
            <a:endParaRPr lang="nl-NL" i="1" dirty="0" smtClean="0">
              <a:solidFill>
                <a:srgbClr val="FF0000"/>
              </a:solidFill>
              <a:effectLst>
                <a:outerShdw blurRad="38100" dist="38100" dir="2700000" algn="tl">
                  <a:srgbClr val="C0C0C0"/>
                </a:outerShdw>
              </a:effectLst>
            </a:endParaRPr>
          </a:p>
          <a:p>
            <a:pPr marL="285750" indent="-285750" eaLnBrk="1" hangingPunct="1">
              <a:buFont typeface="Arial" pitchFamily="34" charset="0"/>
              <a:buChar char="•"/>
            </a:pPr>
            <a:endParaRPr lang="nl-NL" i="1" dirty="0">
              <a:solidFill>
                <a:srgbClr val="FF0000"/>
              </a:solidFill>
              <a:effectLst>
                <a:outerShdw blurRad="38100" dist="38100" dir="2700000" algn="tl">
                  <a:srgbClr val="C0C0C0"/>
                </a:outerShdw>
              </a:effectLst>
            </a:endParaRPr>
          </a:p>
          <a:p>
            <a:pPr eaLnBrk="1" hangingPunct="1"/>
            <a:endParaRPr lang="nl-NL" i="1" dirty="0">
              <a:solidFill>
                <a:srgbClr val="FF0000"/>
              </a:solidFill>
              <a:effectLst>
                <a:outerShdw blurRad="38100" dist="38100" dir="2700000" algn="tl">
                  <a:srgbClr val="C0C0C0"/>
                </a:outerShdw>
              </a:effectLst>
            </a:endParaRPr>
          </a:p>
        </p:txBody>
      </p:sp>
      <p:sp>
        <p:nvSpPr>
          <p:cNvPr id="8" name="Rechthoek 7"/>
          <p:cNvSpPr/>
          <p:nvPr/>
        </p:nvSpPr>
        <p:spPr>
          <a:xfrm>
            <a:off x="395536" y="260648"/>
            <a:ext cx="8748464" cy="374461"/>
          </a:xfrm>
          <a:prstGeom prst="rect">
            <a:avLst/>
          </a:prstGeom>
        </p:spPr>
        <p:txBody>
          <a:bodyPr wrap="square">
            <a:spAutoFit/>
          </a:bodyPr>
          <a:lstStyle/>
          <a:p>
            <a:r>
              <a:rPr lang="nl-NL" sz="2400" b="1" dirty="0" smtClean="0"/>
              <a:t>Ruimtelijke Adaptatie        Stellingen</a:t>
            </a:r>
            <a:endParaRPr lang="en-CA" sz="2400" b="1" dirty="0"/>
          </a:p>
        </p:txBody>
      </p:sp>
      <p:sp>
        <p:nvSpPr>
          <p:cNvPr id="11" name="Tekstvak 10"/>
          <p:cNvSpPr txBox="1"/>
          <p:nvPr/>
        </p:nvSpPr>
        <p:spPr>
          <a:xfrm>
            <a:off x="539552" y="3764160"/>
            <a:ext cx="8496944" cy="4129336"/>
          </a:xfrm>
          <a:prstGeom prst="rect">
            <a:avLst/>
          </a:prstGeom>
          <a:noFill/>
        </p:spPr>
        <p:txBody>
          <a:bodyPr wrap="square" rtlCol="0">
            <a:spAutoFit/>
          </a:bodyPr>
          <a:lstStyle/>
          <a:p>
            <a:pPr marL="457200" indent="-457200">
              <a:buAutoNum type="arabicPeriod"/>
            </a:pPr>
            <a:r>
              <a:rPr lang="en-US" sz="2400" b="1" dirty="0" err="1" smtClean="0"/>
              <a:t>Robuust</a:t>
            </a:r>
            <a:r>
              <a:rPr lang="en-US" sz="2400" b="1" dirty="0" smtClean="0"/>
              <a:t> </a:t>
            </a:r>
            <a:r>
              <a:rPr lang="en-US" sz="2400" b="1" dirty="0" err="1" smtClean="0"/>
              <a:t>ontwerpen</a:t>
            </a:r>
            <a:r>
              <a:rPr lang="en-US" sz="2400" b="1" dirty="0" smtClean="0"/>
              <a:t> van </a:t>
            </a:r>
            <a:r>
              <a:rPr lang="en-US" sz="2400" b="1" dirty="0" err="1" smtClean="0"/>
              <a:t>vitale</a:t>
            </a:r>
            <a:r>
              <a:rPr lang="en-US" sz="2400" b="1" dirty="0" smtClean="0"/>
              <a:t> </a:t>
            </a:r>
            <a:r>
              <a:rPr lang="en-US" sz="2400" b="1" dirty="0" err="1" smtClean="0"/>
              <a:t>systemen</a:t>
            </a:r>
            <a:r>
              <a:rPr lang="en-US" sz="2400" b="1" dirty="0" smtClean="0"/>
              <a:t> is </a:t>
            </a:r>
            <a:r>
              <a:rPr lang="en-US" sz="2400" b="1" dirty="0" err="1" smtClean="0"/>
              <a:t>nodig</a:t>
            </a:r>
            <a:r>
              <a:rPr lang="en-US" sz="2400" b="1" dirty="0" smtClean="0"/>
              <a:t>: </a:t>
            </a:r>
            <a:r>
              <a:rPr lang="en-US" sz="2400" b="1" dirty="0" err="1" smtClean="0"/>
              <a:t>toekomstige</a:t>
            </a:r>
            <a:r>
              <a:rPr lang="en-US" sz="2400" b="1" dirty="0" smtClean="0"/>
              <a:t> </a:t>
            </a:r>
            <a:r>
              <a:rPr lang="en-US" sz="2400" b="1" dirty="0" err="1" smtClean="0"/>
              <a:t>drinkwaterlocaties</a:t>
            </a:r>
            <a:r>
              <a:rPr lang="en-US" sz="2400" b="1" dirty="0" smtClean="0"/>
              <a:t> </a:t>
            </a:r>
            <a:r>
              <a:rPr lang="en-US" sz="2400" b="1" dirty="0" err="1" smtClean="0"/>
              <a:t>moeten</a:t>
            </a:r>
            <a:r>
              <a:rPr lang="en-US" sz="2400" b="1" dirty="0" smtClean="0"/>
              <a:t> </a:t>
            </a:r>
            <a:r>
              <a:rPr lang="en-US" sz="2400" b="1" dirty="0" err="1" smtClean="0"/>
              <a:t>weer</a:t>
            </a:r>
            <a:r>
              <a:rPr lang="en-US" sz="2400" b="1" dirty="0" smtClean="0"/>
              <a:t> </a:t>
            </a:r>
            <a:r>
              <a:rPr lang="en-US" sz="2400" b="1" dirty="0" err="1" smtClean="0"/>
              <a:t>hoger</a:t>
            </a:r>
            <a:r>
              <a:rPr lang="en-US" sz="2400" b="1" dirty="0" smtClean="0"/>
              <a:t> in het </a:t>
            </a:r>
            <a:r>
              <a:rPr lang="en-US" sz="2400" b="1" dirty="0" err="1" smtClean="0"/>
              <a:t>watersysteem</a:t>
            </a:r>
            <a:r>
              <a:rPr lang="en-US" sz="2400" b="1" dirty="0" smtClean="0"/>
              <a:t> </a:t>
            </a:r>
            <a:r>
              <a:rPr lang="en-US" sz="2400" b="1" dirty="0" err="1" smtClean="0"/>
              <a:t>worden</a:t>
            </a:r>
            <a:r>
              <a:rPr lang="en-US" sz="2400" b="1" dirty="0" smtClean="0"/>
              <a:t> </a:t>
            </a:r>
            <a:r>
              <a:rPr lang="en-US" sz="2400" b="1" dirty="0" err="1" smtClean="0"/>
              <a:t>gesitueerd</a:t>
            </a:r>
            <a:r>
              <a:rPr lang="en-US" sz="2400" b="1" dirty="0" smtClean="0"/>
              <a:t>, </a:t>
            </a:r>
            <a:r>
              <a:rPr lang="en-US" sz="2400" b="1" dirty="0" err="1" smtClean="0"/>
              <a:t>ook</a:t>
            </a:r>
            <a:r>
              <a:rPr lang="en-US" sz="2400" b="1" dirty="0" smtClean="0"/>
              <a:t> </a:t>
            </a:r>
            <a:r>
              <a:rPr lang="en-US" sz="2400" b="1" dirty="0" err="1" smtClean="0"/>
              <a:t>als</a:t>
            </a:r>
            <a:r>
              <a:rPr lang="en-US" sz="2400" b="1" dirty="0" smtClean="0"/>
              <a:t> </a:t>
            </a:r>
            <a:r>
              <a:rPr lang="en-US" sz="2400" b="1" dirty="0" err="1" smtClean="0"/>
              <a:t>dit</a:t>
            </a:r>
            <a:r>
              <a:rPr lang="en-US" sz="2400" b="1" dirty="0" smtClean="0"/>
              <a:t> </a:t>
            </a:r>
            <a:r>
              <a:rPr lang="en-US" sz="2400" b="1" dirty="0" err="1" smtClean="0"/>
              <a:t>gevolgen</a:t>
            </a:r>
            <a:r>
              <a:rPr lang="en-US" sz="2400" b="1" dirty="0" smtClean="0"/>
              <a:t> </a:t>
            </a:r>
            <a:r>
              <a:rPr lang="en-US" sz="2400" b="1" dirty="0" err="1" smtClean="0"/>
              <a:t>heeft</a:t>
            </a:r>
            <a:r>
              <a:rPr lang="en-US" sz="2400" b="1" dirty="0" smtClean="0"/>
              <a:t> </a:t>
            </a:r>
            <a:r>
              <a:rPr lang="en-US" sz="2400" b="1" dirty="0" err="1" smtClean="0"/>
              <a:t>voor</a:t>
            </a:r>
            <a:r>
              <a:rPr lang="en-US" sz="2400" b="1" dirty="0" smtClean="0"/>
              <a:t> de </a:t>
            </a:r>
            <a:r>
              <a:rPr lang="en-US" sz="2400" b="1" dirty="0" err="1" smtClean="0"/>
              <a:t>beekdalen</a:t>
            </a:r>
            <a:endParaRPr lang="en-US" sz="2400" b="1" dirty="0" smtClean="0"/>
          </a:p>
          <a:p>
            <a:pPr marL="457200" indent="-457200">
              <a:buAutoNum type="arabicPeriod"/>
            </a:pPr>
            <a:r>
              <a:rPr lang="en-US" sz="2400" b="1" dirty="0" smtClean="0"/>
              <a:t>We </a:t>
            </a:r>
            <a:r>
              <a:rPr lang="en-US" sz="2400" b="1" dirty="0" err="1" smtClean="0"/>
              <a:t>moeten</a:t>
            </a:r>
            <a:r>
              <a:rPr lang="en-US" sz="2400" b="1" dirty="0" smtClean="0"/>
              <a:t> </a:t>
            </a:r>
            <a:r>
              <a:rPr lang="en-US" sz="2400" b="1" dirty="0" err="1" smtClean="0"/>
              <a:t>voorrang</a:t>
            </a:r>
            <a:r>
              <a:rPr lang="en-US" sz="2400" b="1" dirty="0" smtClean="0"/>
              <a:t> </a:t>
            </a:r>
            <a:r>
              <a:rPr lang="en-US" sz="2400" b="1" dirty="0" err="1" smtClean="0"/>
              <a:t>geven</a:t>
            </a:r>
            <a:r>
              <a:rPr lang="en-US" sz="2400" b="1" dirty="0" smtClean="0"/>
              <a:t> </a:t>
            </a:r>
            <a:r>
              <a:rPr lang="en-US" sz="2400" b="1" dirty="0" err="1" smtClean="0"/>
              <a:t>aan</a:t>
            </a:r>
            <a:r>
              <a:rPr lang="en-US" sz="2400" b="1" dirty="0" smtClean="0"/>
              <a:t> de </a:t>
            </a:r>
            <a:r>
              <a:rPr lang="en-US" sz="2400" b="1" dirty="0" err="1" smtClean="0"/>
              <a:t>gevolgen</a:t>
            </a:r>
            <a:r>
              <a:rPr lang="en-US" sz="2400" b="1" dirty="0" smtClean="0"/>
              <a:t> van </a:t>
            </a:r>
            <a:r>
              <a:rPr lang="en-US" sz="2400" b="1" dirty="0" err="1" smtClean="0"/>
              <a:t>klimaatverandering</a:t>
            </a:r>
            <a:r>
              <a:rPr lang="en-US" sz="2400" b="1" dirty="0" smtClean="0"/>
              <a:t> </a:t>
            </a:r>
            <a:r>
              <a:rPr lang="en-US" sz="2400" b="1" dirty="0" err="1" smtClean="0"/>
              <a:t>voor</a:t>
            </a:r>
            <a:r>
              <a:rPr lang="en-US" sz="2400" b="1" dirty="0" smtClean="0"/>
              <a:t> de </a:t>
            </a:r>
            <a:r>
              <a:rPr lang="en-US" sz="2400" b="1" dirty="0" err="1" smtClean="0"/>
              <a:t>waterkwaliteit</a:t>
            </a:r>
            <a:r>
              <a:rPr lang="en-US" sz="2400" b="1" dirty="0" smtClean="0"/>
              <a:t> </a:t>
            </a:r>
            <a:r>
              <a:rPr lang="en-US" sz="2400" b="1" dirty="0" err="1" smtClean="0"/>
              <a:t>omdat</a:t>
            </a:r>
            <a:r>
              <a:rPr lang="en-US" sz="2400" b="1" dirty="0" smtClean="0"/>
              <a:t> </a:t>
            </a:r>
            <a:r>
              <a:rPr lang="en-US" sz="2400" b="1" dirty="0" err="1" smtClean="0"/>
              <a:t>dit</a:t>
            </a:r>
            <a:r>
              <a:rPr lang="en-US" sz="2400" b="1" dirty="0" smtClean="0"/>
              <a:t> </a:t>
            </a:r>
            <a:r>
              <a:rPr lang="en-US" sz="2400" b="1" dirty="0" err="1" smtClean="0"/>
              <a:t>risico</a:t>
            </a:r>
            <a:r>
              <a:rPr lang="en-US" sz="2400" b="1" dirty="0" smtClean="0"/>
              <a:t> </a:t>
            </a:r>
            <a:r>
              <a:rPr lang="en-US" sz="2400" b="1" dirty="0" err="1" smtClean="0"/>
              <a:t>voor</a:t>
            </a:r>
            <a:r>
              <a:rPr lang="en-US" sz="2400" b="1" dirty="0" smtClean="0"/>
              <a:t> de </a:t>
            </a:r>
            <a:r>
              <a:rPr lang="en-US" sz="2400" b="1" dirty="0" err="1" smtClean="0"/>
              <a:t>drinkwatervoorziening</a:t>
            </a:r>
            <a:r>
              <a:rPr lang="en-US" sz="2400" b="1" dirty="0" smtClean="0"/>
              <a:t> </a:t>
            </a:r>
            <a:r>
              <a:rPr lang="en-US" sz="2400" b="1" dirty="0" err="1" smtClean="0"/>
              <a:t>groter</a:t>
            </a:r>
            <a:r>
              <a:rPr lang="en-US" sz="2400" b="1" dirty="0" smtClean="0"/>
              <a:t> is </a:t>
            </a:r>
            <a:endParaRPr lang="en-US" sz="2400" b="1" dirty="0" smtClean="0"/>
          </a:p>
          <a:p>
            <a:pPr marL="457200" indent="-457200">
              <a:buAutoNum type="arabicPeriod"/>
            </a:pPr>
            <a:endParaRPr lang="en-US" sz="2400" b="1" dirty="0" smtClean="0"/>
          </a:p>
          <a:p>
            <a:endParaRPr lang="en-US" sz="2400" b="1" dirty="0" smtClean="0"/>
          </a:p>
          <a:p>
            <a:pPr marL="457200" indent="-457200">
              <a:buFont typeface="+mj-lt"/>
              <a:buAutoNum type="arabicPeriod"/>
            </a:pPr>
            <a:endParaRPr lang="en-US" sz="2400" b="1" dirty="0" smtClean="0"/>
          </a:p>
          <a:p>
            <a:pPr marL="457200" indent="-457200">
              <a:buFont typeface="+mj-lt"/>
              <a:buAutoNum type="arabicPeriod"/>
            </a:pPr>
            <a:endParaRPr lang="nl-NL" sz="2400" b="1" dirty="0"/>
          </a:p>
        </p:txBody>
      </p:sp>
    </p:spTree>
    <p:extLst>
      <p:ext uri="{BB962C8B-B14F-4D97-AF65-F5344CB8AC3E}">
        <p14:creationId xmlns:p14="http://schemas.microsoft.com/office/powerpoint/2010/main" xmlns="" val="15344600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Watersnood Volendam.jpg"/>
          <p:cNvPicPr>
            <a:picLocks noChangeAspect="1"/>
          </p:cNvPicPr>
          <p:nvPr/>
        </p:nvPicPr>
        <p:blipFill>
          <a:blip r:embed="rId3" cstate="print"/>
          <a:stretch>
            <a:fillRect/>
          </a:stretch>
        </p:blipFill>
        <p:spPr>
          <a:xfrm>
            <a:off x="0" y="1076739"/>
            <a:ext cx="9144000" cy="5339299"/>
          </a:xfrm>
          <a:prstGeom prst="rect">
            <a:avLst/>
          </a:prstGeom>
        </p:spPr>
      </p:pic>
      <p:sp>
        <p:nvSpPr>
          <p:cNvPr id="16386" name="Rectangle 1"/>
          <p:cNvSpPr>
            <a:spLocks noGrp="1" noChangeArrowheads="1"/>
          </p:cNvSpPr>
          <p:nvPr>
            <p:ph type="title"/>
          </p:nvPr>
        </p:nvSpPr>
        <p:spPr>
          <a:xfrm>
            <a:off x="323528" y="188640"/>
            <a:ext cx="8511864"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b="1" dirty="0" err="1" smtClean="0">
                <a:solidFill>
                  <a:schemeClr val="bg1"/>
                </a:solidFill>
                <a:ea typeface="Geneva" pitchFamily="-84" charset="0"/>
              </a:rPr>
              <a:t>Ketenafhankelijkheid</a:t>
            </a:r>
            <a:r>
              <a:rPr lang="en-GB" b="1" dirty="0" smtClean="0">
                <a:solidFill>
                  <a:schemeClr val="bg1"/>
                </a:solidFill>
                <a:ea typeface="Geneva" pitchFamily="-84" charset="0"/>
              </a:rPr>
              <a:t>      </a:t>
            </a:r>
            <a:r>
              <a:rPr lang="en-GB" b="1" dirty="0" err="1" smtClean="0">
                <a:solidFill>
                  <a:schemeClr val="bg1"/>
                </a:solidFill>
                <a:ea typeface="Geneva" pitchFamily="-84" charset="0"/>
              </a:rPr>
              <a:t>stellingen</a:t>
            </a:r>
            <a:endParaRPr lang="en-GB" dirty="0" smtClean="0">
              <a:ea typeface="Geneva" pitchFamily="-84" charset="0"/>
            </a:endParaRPr>
          </a:p>
        </p:txBody>
      </p:sp>
      <p:sp>
        <p:nvSpPr>
          <p:cNvPr id="6" name="Tekstvak 5"/>
          <p:cNvSpPr txBox="1"/>
          <p:nvPr/>
        </p:nvSpPr>
        <p:spPr>
          <a:xfrm>
            <a:off x="521640" y="4102445"/>
            <a:ext cx="8622360" cy="2926955"/>
          </a:xfrm>
          <a:prstGeom prst="rect">
            <a:avLst/>
          </a:prstGeom>
          <a:noFill/>
        </p:spPr>
        <p:txBody>
          <a:bodyPr wrap="square" rtlCol="0">
            <a:spAutoFit/>
          </a:bodyPr>
          <a:lstStyle/>
          <a:p>
            <a:pPr marL="457200" indent="-457200">
              <a:buFont typeface="+mj-lt"/>
              <a:buAutoNum type="arabicPeriod"/>
            </a:pPr>
            <a:r>
              <a:rPr lang="en-US" sz="2400" b="1" dirty="0" err="1" smtClean="0"/>
              <a:t>Er</a:t>
            </a:r>
            <a:r>
              <a:rPr lang="en-US" sz="2400" b="1" dirty="0" smtClean="0"/>
              <a:t> </a:t>
            </a:r>
            <a:r>
              <a:rPr lang="en-US" sz="2400" b="1" dirty="0" err="1" smtClean="0"/>
              <a:t>dient</a:t>
            </a:r>
            <a:r>
              <a:rPr lang="en-US" sz="2400" b="1" dirty="0" smtClean="0"/>
              <a:t> </a:t>
            </a:r>
            <a:r>
              <a:rPr lang="en-US" sz="2400" b="1" dirty="0" err="1" smtClean="0"/>
              <a:t>een</a:t>
            </a:r>
            <a:r>
              <a:rPr lang="en-US" sz="2400" b="1" dirty="0" smtClean="0"/>
              <a:t> </a:t>
            </a:r>
            <a:r>
              <a:rPr lang="en-US" sz="2400" b="1" dirty="0" err="1" smtClean="0"/>
              <a:t>intersectorale</a:t>
            </a:r>
            <a:r>
              <a:rPr lang="en-US" sz="2400" b="1" dirty="0" smtClean="0"/>
              <a:t> </a:t>
            </a:r>
            <a:r>
              <a:rPr lang="en-US" sz="2400" b="1" dirty="0" err="1" smtClean="0"/>
              <a:t>strategie</a:t>
            </a:r>
            <a:r>
              <a:rPr lang="en-US" sz="2400" b="1" dirty="0" smtClean="0"/>
              <a:t> </a:t>
            </a:r>
            <a:r>
              <a:rPr lang="en-US" sz="2400" b="1" dirty="0" err="1" smtClean="0"/>
              <a:t>te</a:t>
            </a:r>
            <a:r>
              <a:rPr lang="en-US" sz="2400" b="1" dirty="0" smtClean="0"/>
              <a:t> </a:t>
            </a:r>
            <a:r>
              <a:rPr lang="en-US" sz="2400" b="1" dirty="0" err="1" smtClean="0"/>
              <a:t>worden</a:t>
            </a:r>
            <a:r>
              <a:rPr lang="en-US" sz="2400" b="1" dirty="0" smtClean="0"/>
              <a:t> </a:t>
            </a:r>
            <a:r>
              <a:rPr lang="en-US" sz="2400" b="1" dirty="0" err="1" smtClean="0"/>
              <a:t>opgesteld</a:t>
            </a:r>
            <a:r>
              <a:rPr lang="en-US" sz="2400" b="1" dirty="0" smtClean="0"/>
              <a:t> </a:t>
            </a:r>
            <a:r>
              <a:rPr lang="en-US" sz="2400" b="1" dirty="0" err="1" smtClean="0"/>
              <a:t>voor</a:t>
            </a:r>
            <a:r>
              <a:rPr lang="en-US" sz="2400" b="1" dirty="0" smtClean="0"/>
              <a:t> de </a:t>
            </a:r>
            <a:r>
              <a:rPr lang="en-US" sz="2400" b="1" dirty="0" err="1" smtClean="0"/>
              <a:t>herstelperiode</a:t>
            </a:r>
            <a:r>
              <a:rPr lang="en-US" sz="2400" b="1" dirty="0" smtClean="0"/>
              <a:t> </a:t>
            </a:r>
            <a:r>
              <a:rPr lang="en-US" sz="2400" b="1" dirty="0" err="1" smtClean="0"/>
              <a:t>waarbij</a:t>
            </a:r>
            <a:r>
              <a:rPr lang="en-US" sz="2400" b="1" dirty="0" smtClean="0"/>
              <a:t> de </a:t>
            </a:r>
            <a:r>
              <a:rPr lang="en-US" sz="2400" b="1" dirty="0" err="1" smtClean="0"/>
              <a:t>overheid</a:t>
            </a:r>
            <a:r>
              <a:rPr lang="en-US" sz="2400" b="1" dirty="0" smtClean="0"/>
              <a:t> </a:t>
            </a:r>
            <a:r>
              <a:rPr lang="en-US" sz="2400" b="1" dirty="0" err="1" smtClean="0"/>
              <a:t>leidend</a:t>
            </a:r>
            <a:r>
              <a:rPr lang="en-US" sz="2400" b="1" dirty="0" smtClean="0"/>
              <a:t> is en (top)</a:t>
            </a:r>
            <a:r>
              <a:rPr lang="en-US" sz="2400" b="1" dirty="0" err="1" smtClean="0"/>
              <a:t>vitale</a:t>
            </a:r>
            <a:r>
              <a:rPr lang="en-US" sz="2400" b="1" dirty="0" smtClean="0"/>
              <a:t> </a:t>
            </a:r>
            <a:r>
              <a:rPr lang="en-US" sz="2400" b="1" dirty="0" err="1" smtClean="0"/>
              <a:t>sectoren</a:t>
            </a:r>
            <a:r>
              <a:rPr lang="en-US" sz="2400" b="1" dirty="0" smtClean="0"/>
              <a:t> </a:t>
            </a:r>
            <a:r>
              <a:rPr lang="en-US" sz="2400" b="1" dirty="0" err="1" smtClean="0"/>
              <a:t>voorrang</a:t>
            </a:r>
            <a:r>
              <a:rPr lang="en-US" sz="2400" b="1" dirty="0" smtClean="0"/>
              <a:t> </a:t>
            </a:r>
            <a:r>
              <a:rPr lang="en-US" sz="2400" b="1" dirty="0" err="1" smtClean="0"/>
              <a:t>krijgen</a:t>
            </a:r>
            <a:r>
              <a:rPr lang="en-US" sz="2400" b="1" dirty="0" smtClean="0"/>
              <a:t> </a:t>
            </a:r>
          </a:p>
          <a:p>
            <a:pPr marL="457200" indent="-457200">
              <a:buFont typeface="+mj-lt"/>
              <a:buAutoNum type="arabicPeriod"/>
            </a:pPr>
            <a:r>
              <a:rPr lang="nl-NL" sz="2400" b="1" dirty="0" smtClean="0"/>
              <a:t>Je moet de gehele keten kunnen overzien:</a:t>
            </a:r>
          </a:p>
          <a:p>
            <a:pPr marL="457200" indent="-457200"/>
            <a:r>
              <a:rPr lang="nl-NL" sz="2400" b="1" dirty="0" smtClean="0"/>
              <a:t>    dat betekent koppelen van </a:t>
            </a:r>
            <a:r>
              <a:rPr lang="nl-NL" sz="2400" b="1" dirty="0" err="1" smtClean="0"/>
              <a:t>regionale-</a:t>
            </a:r>
            <a:r>
              <a:rPr lang="nl-NL" sz="2400" b="1" dirty="0" smtClean="0"/>
              <a:t>, sectorale- en intersectorale kennis</a:t>
            </a:r>
          </a:p>
          <a:p>
            <a:pPr marL="457200" indent="-457200">
              <a:buFont typeface="+mj-lt"/>
              <a:buAutoNum type="arabicPeriod"/>
            </a:pPr>
            <a:endParaRPr lang="nl-NL" sz="2400" b="1" dirty="0" smtClean="0"/>
          </a:p>
          <a:p>
            <a:pPr marL="457200" indent="-457200"/>
            <a:r>
              <a:rPr lang="en-US" sz="2400" b="1" dirty="0" smtClean="0"/>
              <a:t> </a:t>
            </a:r>
            <a:r>
              <a:rPr lang="en-US" b="1" dirty="0" smtClean="0"/>
              <a:t> </a:t>
            </a:r>
            <a:endParaRPr lang="nl-NL"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tenen overstroming.jpg"/>
          <p:cNvPicPr>
            <a:picLocks noChangeAspect="1"/>
          </p:cNvPicPr>
          <p:nvPr/>
        </p:nvPicPr>
        <p:blipFill>
          <a:blip r:embed="rId3" cstate="print"/>
          <a:stretch>
            <a:fillRect/>
          </a:stretch>
        </p:blipFill>
        <p:spPr>
          <a:xfrm>
            <a:off x="0" y="908720"/>
            <a:ext cx="9144000" cy="5400600"/>
          </a:xfrm>
          <a:prstGeom prst="rect">
            <a:avLst/>
          </a:prstGeom>
        </p:spPr>
      </p:pic>
      <p:sp>
        <p:nvSpPr>
          <p:cNvPr id="16386" name="Rectangle 1"/>
          <p:cNvSpPr>
            <a:spLocks noGrp="1" noChangeArrowheads="1"/>
          </p:cNvSpPr>
          <p:nvPr>
            <p:ph type="title"/>
          </p:nvPr>
        </p:nvSpPr>
        <p:spPr>
          <a:xfrm>
            <a:off x="0" y="0"/>
            <a:ext cx="9144000" cy="776241"/>
          </a:xfrm>
        </p:spPr>
        <p:txBody>
          <a:bodyPr/>
          <a:lstStyle/>
          <a:p>
            <a:pPr>
              <a:lnSpc>
                <a:spcPct val="9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b="1" dirty="0" smtClean="0">
                <a:solidFill>
                  <a:schemeClr val="bg1"/>
                </a:solidFill>
                <a:ea typeface="Geneva" pitchFamily="-84" charset="0"/>
              </a:rPr>
              <a:t> Carrousel                             </a:t>
            </a:r>
            <a:r>
              <a:rPr lang="en-GB" b="1" dirty="0" err="1" smtClean="0">
                <a:solidFill>
                  <a:schemeClr val="bg1"/>
                </a:solidFill>
                <a:ea typeface="Geneva" pitchFamily="-84" charset="0"/>
              </a:rPr>
              <a:t>Drinkwatertafel</a:t>
            </a:r>
            <a:r>
              <a:rPr lang="en-GB" dirty="0" smtClean="0">
                <a:ea typeface="Geneva" pitchFamily="-84" charset="0"/>
              </a:rPr>
              <a:t> </a:t>
            </a:r>
          </a:p>
        </p:txBody>
      </p:sp>
      <p:sp>
        <p:nvSpPr>
          <p:cNvPr id="7" name="Tekstvak 6"/>
          <p:cNvSpPr txBox="1"/>
          <p:nvPr/>
        </p:nvSpPr>
        <p:spPr>
          <a:xfrm>
            <a:off x="634939" y="5013176"/>
            <a:ext cx="8509061" cy="1086451"/>
          </a:xfrm>
          <a:prstGeom prst="rect">
            <a:avLst/>
          </a:prstGeom>
          <a:noFill/>
        </p:spPr>
        <p:txBody>
          <a:bodyPr wrap="none" rtlCol="0">
            <a:spAutoFit/>
          </a:bodyPr>
          <a:lstStyle/>
          <a:p>
            <a:r>
              <a:rPr lang="en-US" sz="2400" b="1" dirty="0" smtClean="0"/>
              <a:t>Anita Bijvoet (IenM STRONG): </a:t>
            </a:r>
            <a:r>
              <a:rPr lang="en-US" sz="2400" b="1" dirty="0" err="1" smtClean="0"/>
              <a:t>Discussieleider</a:t>
            </a:r>
            <a:r>
              <a:rPr lang="en-US" dirty="0" smtClean="0"/>
              <a:t> </a:t>
            </a:r>
          </a:p>
          <a:p>
            <a:r>
              <a:rPr lang="en-US" sz="2400" b="1" dirty="0" smtClean="0"/>
              <a:t>Gerbrand Naeff (Naeff Consult): </a:t>
            </a:r>
            <a:r>
              <a:rPr lang="en-US" sz="2400" b="1" dirty="0" err="1" smtClean="0"/>
              <a:t>Ondersteuning</a:t>
            </a:r>
            <a:r>
              <a:rPr lang="en-US" sz="2400" b="1" dirty="0" smtClean="0"/>
              <a:t> </a:t>
            </a:r>
          </a:p>
          <a:p>
            <a:r>
              <a:rPr lang="en-US" sz="2400" b="1" dirty="0" smtClean="0"/>
              <a:t>Wim Heiko Houtsma (IenM Drinkwater)</a:t>
            </a:r>
            <a:endParaRPr lang="nl-NL" sz="24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amp;M Algemeen">
  <a:themeElements>
    <a:clrScheme name="VROM Algemeen">
      <a:dk1>
        <a:srgbClr val="000000"/>
      </a:dk1>
      <a:lt1>
        <a:srgbClr val="FFFFFF"/>
      </a:lt1>
      <a:dk2>
        <a:srgbClr val="007BC7"/>
      </a:dk2>
      <a:lt2>
        <a:srgbClr val="EEECE1"/>
      </a:lt2>
      <a:accent1>
        <a:srgbClr val="007BC7"/>
      </a:accent1>
      <a:accent2>
        <a:srgbClr val="8FCAE7"/>
      </a:accent2>
      <a:accent3>
        <a:srgbClr val="FFFFFF"/>
      </a:accent3>
      <a:accent4>
        <a:srgbClr val="000000"/>
      </a:accent4>
      <a:accent5>
        <a:srgbClr val="AABBC9"/>
      </a:accent5>
      <a:accent6>
        <a:srgbClr val="8FCAE7"/>
      </a:accent6>
      <a:hlink>
        <a:srgbClr val="ED8FBB"/>
      </a:hlink>
      <a:folHlink>
        <a:srgbClr val="900079"/>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bodyPr>
      <a:lstStyle>
        <a:defPPr marL="0" marR="0" indent="0" algn="l" defTabSz="914400" rtl="0" eaLnBrk="0" fontAlgn="base" latinLnBrk="0" hangingPunct="0">
          <a:lnSpc>
            <a:spcPts val="2200"/>
          </a:lnSpc>
          <a:spcBef>
            <a:spcPct val="20000"/>
          </a:spcBef>
          <a:spcAft>
            <a:spcPct val="0"/>
          </a:spcAft>
          <a:buClrTx/>
          <a:buSzTx/>
          <a:buFontTx/>
          <a:buNone/>
          <a:tabLst/>
          <a:defRPr kumimoji="0" lang="nl-NL" sz="18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bodyPr>
      <a:lstStyle>
        <a:defPPr marL="0" marR="0" indent="0" algn="l" defTabSz="914400" rtl="0" eaLnBrk="0" fontAlgn="base" latinLnBrk="0" hangingPunct="0">
          <a:lnSpc>
            <a:spcPts val="2200"/>
          </a:lnSpc>
          <a:spcBef>
            <a:spcPct val="20000"/>
          </a:spcBef>
          <a:spcAft>
            <a:spcPct val="0"/>
          </a:spcAft>
          <a:buClrTx/>
          <a:buSzTx/>
          <a:buFontTx/>
          <a:buNone/>
          <a:tabLst/>
          <a:defRPr kumimoji="0" lang="nl-NL" sz="18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Standaardontwerp 1">
        <a:dk1>
          <a:srgbClr val="000000"/>
        </a:dk1>
        <a:lt1>
          <a:srgbClr val="FFFFFF"/>
        </a:lt1>
        <a:dk2>
          <a:srgbClr val="EA0022"/>
        </a:dk2>
        <a:lt2>
          <a:srgbClr val="EEECE1"/>
        </a:lt2>
        <a:accent1>
          <a:srgbClr val="EA0022"/>
        </a:accent1>
        <a:accent2>
          <a:srgbClr val="CC003D"/>
        </a:accent2>
        <a:accent3>
          <a:srgbClr val="FFFFFF"/>
        </a:accent3>
        <a:accent4>
          <a:srgbClr val="000000"/>
        </a:accent4>
        <a:accent5>
          <a:srgbClr val="F3AAAB"/>
        </a:accent5>
        <a:accent6>
          <a:srgbClr val="B90036"/>
        </a:accent6>
        <a:hlink>
          <a:srgbClr val="ED8FBB"/>
        </a:hlink>
        <a:folHlink>
          <a:srgbClr val="9000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I&amp;M Algemeen</Template>
  <TotalTime>3199</TotalTime>
  <Words>965</Words>
  <Application>Microsoft Office PowerPoint</Application>
  <PresentationFormat>Diavoorstelling (4:3)</PresentationFormat>
  <Paragraphs>137</Paragraphs>
  <Slides>8</Slides>
  <Notes>8</Notes>
  <HiddenSlides>0</HiddenSlides>
  <MMClips>1</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I&amp;M Algemeen</vt:lpstr>
      <vt:lpstr>Impact Overstromingen Drinkwatervoorziening</vt:lpstr>
      <vt:lpstr> South Carolina                   6 oktober 2015 </vt:lpstr>
      <vt:lpstr>Impactanalyse                     Drinkwater  </vt:lpstr>
      <vt:lpstr>    Scenario’s                       Stellingen </vt:lpstr>
      <vt:lpstr>Evacuatie                      Stellingen</vt:lpstr>
      <vt:lpstr>Dia 6</vt:lpstr>
      <vt:lpstr>Ketenafhankelijkheid      stellingen</vt:lpstr>
      <vt:lpstr> Carrousel                             Drinkwatertafel </vt:lpstr>
    </vt:vector>
  </TitlesOfParts>
  <Company>Ministerie van VROM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Waterketenbeleid</dc:title>
  <dc:creator>Ministerie van VROM</dc:creator>
  <cp:lastModifiedBy>JBrussel</cp:lastModifiedBy>
  <cp:revision>309</cp:revision>
  <dcterms:created xsi:type="dcterms:W3CDTF">2012-01-09T08:10:59Z</dcterms:created>
  <dcterms:modified xsi:type="dcterms:W3CDTF">2015-10-08T10:11:09Z</dcterms:modified>
</cp:coreProperties>
</file>