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0" r:id="rId3"/>
    <p:sldId id="279" r:id="rId4"/>
    <p:sldId id="280" r:id="rId5"/>
    <p:sldId id="261" r:id="rId6"/>
    <p:sldId id="265" r:id="rId7"/>
    <p:sldId id="273" r:id="rId8"/>
    <p:sldId id="274" r:id="rId9"/>
    <p:sldId id="276" r:id="rId10"/>
    <p:sldId id="266" r:id="rId11"/>
    <p:sldId id="277" r:id="rId12"/>
    <p:sldId id="275" r:id="rId13"/>
    <p:sldId id="262" r:id="rId14"/>
    <p:sldId id="268" r:id="rId15"/>
    <p:sldId id="264" r:id="rId16"/>
    <p:sldId id="263" r:id="rId17"/>
    <p:sldId id="278" r:id="rId18"/>
    <p:sldId id="281" r:id="rId19"/>
    <p:sldId id="282" r:id="rId20"/>
    <p:sldId id="267" r:id="rId21"/>
    <p:sldId id="269" r:id="rId22"/>
    <p:sldId id="270" r:id="rId23"/>
    <p:sldId id="271" r:id="rId24"/>
  </p:sldIdLst>
  <p:sldSz cx="9144000" cy="6858000" type="screen4x3"/>
  <p:notesSz cx="68119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CBE9203F-837B-41A5-BA31-F857E7398F3F}">
          <p14:sldIdLst>
            <p14:sldId id="259"/>
            <p14:sldId id="260"/>
            <p14:sldId id="279"/>
            <p14:sldId id="280"/>
            <p14:sldId id="261"/>
            <p14:sldId id="265"/>
            <p14:sldId id="273"/>
            <p14:sldId id="274"/>
            <p14:sldId id="276"/>
            <p14:sldId id="266"/>
            <p14:sldId id="277"/>
            <p14:sldId id="275"/>
            <p14:sldId id="262"/>
            <p14:sldId id="268"/>
            <p14:sldId id="264"/>
            <p14:sldId id="263"/>
            <p14:sldId id="278"/>
            <p14:sldId id="281"/>
            <p14:sldId id="282"/>
            <p14:sldId id="267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oijman, Wouter " initials="K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BC7"/>
    <a:srgbClr val="FFFFFF"/>
    <a:srgbClr val="F9E11E"/>
    <a:srgbClr val="B80047"/>
    <a:srgbClr val="000000"/>
    <a:srgbClr val="55286E"/>
    <a:srgbClr val="0E3B6E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7" autoAdjust="0"/>
    <p:restoredTop sz="59277" autoAdjust="0"/>
  </p:normalViewPr>
  <p:slideViewPr>
    <p:cSldViewPr>
      <p:cViewPr varScale="1">
        <p:scale>
          <a:sx n="111" d="100"/>
          <a:sy n="111" d="100"/>
        </p:scale>
        <p:origin x="117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-1182" y="1392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11-29T13:55:05.718" idx="1">
    <p:pos x="5756" y="27"/>
    <p:text>KCAF er ook bij?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4364" y="471413"/>
            <a:ext cx="5774358" cy="43649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4364" y="120631"/>
            <a:ext cx="2952327" cy="153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4364" y="9445706"/>
            <a:ext cx="5925311" cy="4968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Eventuele voettekst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08468" y="9445706"/>
            <a:ext cx="225635" cy="4968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6E397BE2-55EB-40D4-915C-C44D278907D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2294" name="RubriceringEnMerking2"/>
          <p:cNvSpPr txBox="1">
            <a:spLocks noChangeArrowheads="1"/>
          </p:cNvSpPr>
          <p:nvPr/>
        </p:nvSpPr>
        <p:spPr bwMode="auto">
          <a:xfrm rot="16200000">
            <a:off x="4616597" y="2942689"/>
            <a:ext cx="4017321" cy="12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endParaRPr lang="nl-NL" altLang="nl-NL" sz="800" smtClean="0">
              <a:latin typeface="Arial" charset="0"/>
            </a:endParaRPr>
          </a:p>
        </p:txBody>
      </p:sp>
      <p:sp>
        <p:nvSpPr>
          <p:cNvPr id="12295" name="RubriceringEnMerking"/>
          <p:cNvSpPr txBox="1">
            <a:spLocks noChangeArrowheads="1"/>
          </p:cNvSpPr>
          <p:nvPr/>
        </p:nvSpPr>
        <p:spPr bwMode="auto">
          <a:xfrm rot="16200000">
            <a:off x="4614214" y="6890964"/>
            <a:ext cx="4018909" cy="12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nl-NL" altLang="nl-NL" sz="8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52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4364" y="473000"/>
            <a:ext cx="5774358" cy="4349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2776" y="120631"/>
            <a:ext cx="2952327" cy="155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57188" y="984250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4364" y="4904592"/>
            <a:ext cx="4650949" cy="40570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 om het opmaakprofiel van de modeltekst te bewerken</a:t>
            </a:r>
          </a:p>
          <a:p>
            <a:pPr lvl="1"/>
            <a:r>
              <a:rPr lang="en-US" noProof="0" smtClean="0"/>
              <a:t>Tweede niveau</a:t>
            </a:r>
          </a:p>
          <a:p>
            <a:pPr lvl="2"/>
            <a:r>
              <a:rPr lang="en-US" noProof="0" smtClean="0"/>
              <a:t>Derde niveau</a:t>
            </a:r>
          </a:p>
          <a:p>
            <a:pPr lvl="3"/>
            <a:r>
              <a:rPr lang="en-US" noProof="0" smtClean="0"/>
              <a:t>Vierde niveau</a:t>
            </a:r>
          </a:p>
          <a:p>
            <a:pPr lvl="4"/>
            <a:r>
              <a:rPr lang="en-US" noProof="0" smtClean="0"/>
              <a:t>Vijfde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2776" y="9445706"/>
            <a:ext cx="6001582" cy="4968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Eventuele voettekst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510056" y="9445706"/>
            <a:ext cx="227224" cy="49680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defTabSz="933450" eaLnBrk="0" hangingPunct="0">
              <a:spcBef>
                <a:spcPct val="0"/>
              </a:spcBef>
              <a:defRPr sz="1000">
                <a:latin typeface="Arial" charset="0"/>
              </a:defRPr>
            </a:lvl1pPr>
          </a:lstStyle>
          <a:p>
            <a:pPr>
              <a:defRPr/>
            </a:pPr>
            <a:fld id="{0174252E-F3B2-40D5-9DD6-793AB6D6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8" name="RubriceringEnMerking2"/>
          <p:cNvSpPr txBox="1">
            <a:spLocks noChangeArrowheads="1"/>
          </p:cNvSpPr>
          <p:nvPr/>
        </p:nvSpPr>
        <p:spPr bwMode="auto">
          <a:xfrm rot="16200000">
            <a:off x="4616597" y="2942689"/>
            <a:ext cx="4017321" cy="12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>
              <a:defRPr/>
            </a:pPr>
            <a:endParaRPr lang="nl-NL" altLang="nl-NL" sz="800" smtClean="0">
              <a:latin typeface="Arial" charset="0"/>
            </a:endParaRPr>
          </a:p>
        </p:txBody>
      </p:sp>
      <p:sp>
        <p:nvSpPr>
          <p:cNvPr id="10249" name="RubriceringEnMerking"/>
          <p:cNvSpPr txBox="1">
            <a:spLocks noChangeArrowheads="1"/>
          </p:cNvSpPr>
          <p:nvPr/>
        </p:nvSpPr>
        <p:spPr bwMode="auto">
          <a:xfrm rot="16200000">
            <a:off x="4614214" y="6890964"/>
            <a:ext cx="4018909" cy="12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nl-NL" altLang="nl-NL" sz="8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65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190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381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5715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762000" algn="l" rtl="0" eaLnBrk="0" fontAlgn="base" hangingPunct="0">
      <a:lnSpc>
        <a:spcPct val="110000"/>
      </a:lnSpc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nl-NL" dirty="0" smtClean="0"/>
              <a:t>In opdracht van I&amp;M een samenwerking  van Deltares, Fugro, KCAF, </a:t>
            </a:r>
            <a:r>
              <a:rPr lang="nl-NL" altLang="nl-NL" dirty="0" err="1" smtClean="0"/>
              <a:t>Wareco</a:t>
            </a:r>
            <a:r>
              <a:rPr lang="nl-NL" altLang="nl-NL" dirty="0" smtClean="0"/>
              <a:t> en Waternet </a:t>
            </a:r>
          </a:p>
          <a:p>
            <a:r>
              <a:rPr lang="nl-NL" altLang="nl-NL" dirty="0" smtClean="0"/>
              <a:t>Onderzoek naar de mogelijkheden van Actief grondwaterpeilbeheer </a:t>
            </a:r>
            <a:r>
              <a:rPr lang="nl-NL" altLang="nl-NL" b="1" dirty="0" err="1" smtClean="0"/>
              <a:t>ikv</a:t>
            </a:r>
            <a:r>
              <a:rPr lang="nl-NL" altLang="nl-NL" b="1" dirty="0" smtClean="0"/>
              <a:t> Klimaatadaptatie/ RA</a:t>
            </a:r>
          </a:p>
          <a:p>
            <a:r>
              <a:rPr lang="nl-NL" altLang="nl-NL" dirty="0" smtClean="0"/>
              <a:t>En de mogelijkheden dit verder integraal te realiseren</a:t>
            </a:r>
            <a:r>
              <a:rPr lang="nl-NL" altLang="nl-NL" baseline="0" dirty="0" smtClean="0"/>
              <a:t>.</a:t>
            </a:r>
          </a:p>
          <a:p>
            <a:r>
              <a:rPr lang="nl-NL" altLang="nl-NL" baseline="0" dirty="0" smtClean="0"/>
              <a:t>December ‘16 volgt de rapportage</a:t>
            </a:r>
          </a:p>
          <a:p>
            <a:endParaRPr lang="nl-NL" altLang="nl-NL" baseline="0" dirty="0" smtClean="0"/>
          </a:p>
          <a:p>
            <a:endParaRPr lang="nl-NL" altLang="nl-NL" baseline="0" dirty="0" smtClean="0"/>
          </a:p>
          <a:p>
            <a:endParaRPr lang="nl-NL" altLang="nl-NL" baseline="0" dirty="0" smtClean="0"/>
          </a:p>
          <a:p>
            <a:r>
              <a:rPr lang="nl-NL" altLang="nl-NL" dirty="0" smtClean="0"/>
              <a:t>   </a:t>
            </a:r>
          </a:p>
        </p:txBody>
      </p:sp>
      <p:sp>
        <p:nvSpPr>
          <p:cNvPr id="25604" name="Tijdelijke aanduiding voor voettekst 3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lnSpc>
                <a:spcPct val="11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lnSpc>
                <a:spcPct val="11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lnSpc>
                <a:spcPct val="11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lnSpc>
                <a:spcPct val="11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lnSpc>
                <a:spcPct val="11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nl-NL" smtClean="0"/>
              <a:t>Eventuele voettekst</a:t>
            </a:r>
          </a:p>
        </p:txBody>
      </p:sp>
      <p:sp>
        <p:nvSpPr>
          <p:cNvPr id="25605" name="Tijdelijke aanduiding voor dianummer 4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lnSpc>
                <a:spcPct val="110000"/>
              </a:lnSpc>
              <a:defRPr sz="1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3450" eaLnBrk="0" hangingPunct="0">
              <a:lnSpc>
                <a:spcPct val="110000"/>
              </a:lnSpc>
              <a:defRPr sz="1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3450" eaLnBrk="0" hangingPunct="0">
              <a:lnSpc>
                <a:spcPct val="110000"/>
              </a:lnSpc>
              <a:defRPr sz="1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3450" eaLnBrk="0" hangingPunct="0">
              <a:lnSpc>
                <a:spcPct val="110000"/>
              </a:lnSpc>
              <a:defRPr sz="1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3450" eaLnBrk="0" hangingPunct="0">
              <a:lnSpc>
                <a:spcPct val="110000"/>
              </a:lnSpc>
              <a:defRPr sz="1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34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34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34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345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fld id="{8B7BDBB7-77BC-45B9-A17E-52FF496FC645}" type="slidenum">
              <a:rPr lang="en-US" altLang="nl-NL" smtClean="0"/>
              <a:pPr>
                <a:lnSpc>
                  <a:spcPct val="100000"/>
                </a:lnSpc>
              </a:pPr>
              <a:t>1</a:t>
            </a:fld>
            <a:endParaRPr lang="en-US" alt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Eventuele voettekst</a:t>
            </a:r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74252E-F3B2-40D5-9DD6-793AB6D6B4C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odem+_k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89" descr="Bar_Right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F9E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nl-NL" altLang="nl-NL" sz="2600" smtClean="0">
              <a:solidFill>
                <a:schemeClr val="bg1"/>
              </a:solidFill>
            </a:endParaRPr>
          </a:p>
        </p:txBody>
      </p:sp>
      <p:sp>
        <p:nvSpPr>
          <p:cNvPr id="6" name="Rectangle 157"/>
          <p:cNvSpPr>
            <a:spLocks noChangeArrowheads="1"/>
          </p:cNvSpPr>
          <p:nvPr/>
        </p:nvSpPr>
        <p:spPr bwMode="auto">
          <a:xfrm>
            <a:off x="4933950" y="2474913"/>
            <a:ext cx="359886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endParaRPr lang="nl-NL" altLang="nl-NL" sz="2600" smtClean="0">
              <a:solidFill>
                <a:schemeClr val="bg1"/>
              </a:solidFill>
            </a:endParaRPr>
          </a:p>
        </p:txBody>
      </p:sp>
      <p:sp>
        <p:nvSpPr>
          <p:cNvPr id="7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nl-NL" altLang="nl-NL" smtClean="0"/>
          </a:p>
        </p:txBody>
      </p:sp>
      <p:pic>
        <p:nvPicPr>
          <p:cNvPr id="8" name="LogoLandmach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64" name="Rectangle 196"/>
          <p:cNvSpPr>
            <a:spLocks noGrp="1" noChangeArrowheads="1"/>
          </p:cNvSpPr>
          <p:nvPr>
            <p:ph type="ctrTitle"/>
          </p:nvPr>
        </p:nvSpPr>
        <p:spPr>
          <a:xfrm>
            <a:off x="5036400" y="2880000"/>
            <a:ext cx="3598863" cy="856800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smtClean="0"/>
              <a:t>Klik om de stijl te bewerken</a:t>
            </a:r>
            <a:endParaRPr lang="nl-NL" noProof="0" dirty="0" smtClean="0"/>
          </a:p>
        </p:txBody>
      </p:sp>
      <p:sp>
        <p:nvSpPr>
          <p:cNvPr id="7374" name="Rectangle 206"/>
          <p:cNvSpPr>
            <a:spLocks noGrp="1" noChangeArrowheads="1"/>
          </p:cNvSpPr>
          <p:nvPr>
            <p:ph type="subTitle" idx="1"/>
          </p:nvPr>
        </p:nvSpPr>
        <p:spPr>
          <a:xfrm>
            <a:off x="5036400" y="3780000"/>
            <a:ext cx="3598863" cy="1753200"/>
          </a:xfrm>
        </p:spPr>
        <p:txBody>
          <a:bodyPr/>
          <a:lstStyle>
            <a:lvl1pPr marL="0" indent="0">
              <a:buNone/>
              <a:defRPr sz="1800">
                <a:solidFill>
                  <a:srgbClr val="007BC7"/>
                </a:solidFill>
              </a:defRPr>
            </a:lvl1pPr>
          </a:lstStyle>
          <a:p>
            <a:pPr lvl="0"/>
            <a:r>
              <a:rPr lang="nl-NL" noProof="0" smtClean="0"/>
              <a:t>Klik om de ondertitelstijl van het model te bewerken</a:t>
            </a:r>
            <a:endParaRPr lang="nl-NL" noProof="0" dirty="0" smtClean="0"/>
          </a:p>
        </p:txBody>
      </p:sp>
      <p:sp>
        <p:nvSpPr>
          <p:cNvPr id="9" name="Date Placeholder 1" descr="Date"/>
          <p:cNvSpPr>
            <a:spLocks noGrp="1"/>
          </p:cNvSpPr>
          <p:nvPr>
            <p:ph type="dt" sz="half" idx="10"/>
          </p:nvPr>
        </p:nvSpPr>
        <p:spPr>
          <a:xfrm>
            <a:off x="5037138" y="6516688"/>
            <a:ext cx="3930650" cy="207962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449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 met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0" smtClean="0"/>
              <a:t>Klik om de stijl te bewerken</a:t>
            </a:r>
            <a:endParaRPr lang="nl-NL" noProof="0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>
            <a:lvl4pPr marL="1274763" indent="-285750">
              <a:buFont typeface="Verdana" pitchFamily="34" charset="0"/>
              <a:buChar char="–"/>
              <a:defRPr sz="1800"/>
            </a:lvl4pPr>
            <a:lvl5pPr marL="1631950" indent="-285750">
              <a:buFont typeface="Verdana" pitchFamily="34" charset="0"/>
              <a:buChar char="»"/>
              <a:defRPr/>
            </a:lvl5pPr>
          </a:lstStyle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23671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 met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68000" y="2070000"/>
            <a:ext cx="8402400" cy="4140000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tabel wilt toevoegen</a:t>
            </a:r>
            <a:endParaRPr lang="nl-NL" noProof="0"/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360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5" name="Tijdelijke aanduiding voor grafiek 4"/>
          <p:cNvSpPr>
            <a:spLocks noGrp="1"/>
          </p:cNvSpPr>
          <p:nvPr>
            <p:ph type="chart" sz="quarter" idx="11"/>
          </p:nvPr>
        </p:nvSpPr>
        <p:spPr>
          <a:xfrm>
            <a:off x="468313" y="2070000"/>
            <a:ext cx="8402400" cy="4140000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grafiek wilt toevoegen</a:t>
            </a:r>
            <a:endParaRPr lang="nl-NL" noProof="0"/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338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gdia met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5" name="Tijdelijke aanduiding voor illustratie 4"/>
          <p:cNvSpPr>
            <a:spLocks noGrp="1"/>
          </p:cNvSpPr>
          <p:nvPr>
            <p:ph type="clipArt" sz="quarter" idx="11"/>
          </p:nvPr>
        </p:nvSpPr>
        <p:spPr>
          <a:xfrm>
            <a:off x="468312" y="2070000"/>
            <a:ext cx="8402400" cy="4140000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illustratie wilt toevoegen</a:t>
            </a:r>
            <a:endParaRPr lang="nl-NL" noProof="0"/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6260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295400"/>
            <a:ext cx="8402637" cy="4000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313" y="2070100"/>
            <a:ext cx="8402637" cy="4140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400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295400"/>
            <a:ext cx="8402637" cy="4000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68313" y="2070100"/>
            <a:ext cx="4124325" cy="4140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45038" y="2070100"/>
            <a:ext cx="4125912" cy="4140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955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295400"/>
            <a:ext cx="8402637" cy="40005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68313" y="2070100"/>
            <a:ext cx="8402637" cy="4140200"/>
          </a:xfrm>
        </p:spPr>
        <p:txBody>
          <a:bodyPr/>
          <a:lstStyle/>
          <a:p>
            <a:pPr lvl="0"/>
            <a:r>
              <a:rPr lang="nl-NL" noProof="0" smtClean="0"/>
              <a:t>Klik op het pictogram als u een tabel wilt toevoegen</a:t>
            </a:r>
            <a:endParaRPr lang="nl-NL" noProof="0"/>
          </a:p>
        </p:txBody>
      </p:sp>
      <p:sp>
        <p:nvSpPr>
          <p:cNvPr id="4" name="Date Placeholder 1" descr="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102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pKleurvlakOnder" descr="Bar_Bottom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F9E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070100"/>
            <a:ext cx="8402637" cy="414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err="1" smtClean="0"/>
              <a:t>Klik</a:t>
            </a:r>
            <a:r>
              <a:rPr lang="nl-NL" dirty="0" smtClean="0"/>
              <a:t> </a:t>
            </a:r>
            <a:r>
              <a:rPr lang="nl-NL" dirty="0" err="1" smtClean="0"/>
              <a:t>om</a:t>
            </a:r>
            <a:r>
              <a:rPr lang="nl-NL" dirty="0" smtClean="0"/>
              <a:t> het </a:t>
            </a:r>
            <a:r>
              <a:rPr lang="nl-NL" dirty="0" err="1" smtClean="0"/>
              <a:t>opmaakprofiel</a:t>
            </a:r>
            <a:r>
              <a:rPr lang="nl-NL" dirty="0" smtClean="0"/>
              <a:t> van de </a:t>
            </a:r>
            <a:r>
              <a:rPr lang="nl-NL" dirty="0" err="1" smtClean="0"/>
              <a:t>modeltekst</a:t>
            </a:r>
            <a:r>
              <a:rPr lang="nl-NL" dirty="0" smtClean="0"/>
              <a:t> </a:t>
            </a:r>
            <a:r>
              <a:rPr lang="nl-NL" dirty="0" err="1" smtClean="0"/>
              <a:t>te</a:t>
            </a:r>
            <a:r>
              <a:rPr lang="nl-NL" dirty="0" smtClean="0"/>
              <a:t> </a:t>
            </a:r>
            <a:r>
              <a:rPr lang="nl-NL" dirty="0" err="1" smtClean="0"/>
              <a:t>bewerken</a:t>
            </a:r>
            <a:endParaRPr lang="nl-NL" dirty="0" smtClean="0"/>
          </a:p>
          <a:p>
            <a:pPr lvl="1"/>
            <a:r>
              <a:rPr lang="nl-NL" dirty="0" smtClean="0"/>
              <a:t>Tweede </a:t>
            </a:r>
            <a:r>
              <a:rPr lang="nl-NL" dirty="0" err="1" smtClean="0"/>
              <a:t>niveau</a:t>
            </a:r>
            <a:r>
              <a:rPr lang="nl-NL" dirty="0" smtClean="0"/>
              <a:t> </a:t>
            </a:r>
          </a:p>
          <a:p>
            <a:pPr lvl="2"/>
            <a:r>
              <a:rPr lang="nl-NL" dirty="0" err="1" smtClean="0"/>
              <a:t>Derde</a:t>
            </a:r>
            <a:r>
              <a:rPr lang="nl-NL" dirty="0" smtClean="0"/>
              <a:t> niveau</a:t>
            </a:r>
          </a:p>
          <a:p>
            <a:pPr lvl="4"/>
            <a:r>
              <a:rPr lang="nl-NL" dirty="0" smtClean="0"/>
              <a:t> Vierde niveau</a:t>
            </a:r>
          </a:p>
          <a:p>
            <a:pPr lvl="5"/>
            <a:r>
              <a:rPr lang="nl-NL" dirty="0" smtClean="0"/>
              <a:t>Vijfde niveau</a:t>
            </a:r>
          </a:p>
        </p:txBody>
      </p:sp>
      <p:sp>
        <p:nvSpPr>
          <p:cNvPr id="1028" name="shpTekst" descr="Bar_Top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F9E1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295400"/>
            <a:ext cx="8402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nl-NL" altLang="nl-NL" smtClean="0"/>
          </a:p>
        </p:txBody>
      </p:sp>
      <p:sp>
        <p:nvSpPr>
          <p:cNvPr id="1030" name="shpKleurvlakBoven"/>
          <p:cNvSpPr>
            <a:spLocks noChangeArrowheads="1"/>
          </p:cNvSpPr>
          <p:nvPr/>
        </p:nvSpPr>
        <p:spPr bwMode="auto">
          <a:xfrm>
            <a:off x="5037138" y="6423025"/>
            <a:ext cx="3152775" cy="11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nl-NL" altLang="nl-NL" sz="1000" smtClean="0">
                <a:cs typeface="Arial" charset="0"/>
              </a:rPr>
              <a:t>Rijkswaterstaat</a:t>
            </a:r>
          </a:p>
        </p:txBody>
      </p:sp>
      <p:sp>
        <p:nvSpPr>
          <p:cNvPr id="1031" name="shpBeeldmerk"/>
          <p:cNvSpPr>
            <a:spLocks noChangeArrowheads="1"/>
          </p:cNvSpPr>
          <p:nvPr/>
        </p:nvSpPr>
        <p:spPr bwMode="auto">
          <a:xfrm>
            <a:off x="468313" y="6613525"/>
            <a:ext cx="1903412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C4251E00-2E08-43DF-A04C-4858E57EBBA5}" type="slidenum">
              <a:rPr lang="nl-NL" altLang="nl-NL" sz="1000" smtClean="0">
                <a:cs typeface="Arial" charset="0"/>
              </a:rPr>
              <a:pPr>
                <a:defRPr/>
              </a:pPr>
              <a:t>‹#›</a:t>
            </a:fld>
            <a:endParaRPr lang="nl-NL" altLang="nl-NL" sz="1000" smtClean="0">
              <a:cs typeface="Arial" charset="0"/>
            </a:endParaRPr>
          </a:p>
        </p:txBody>
      </p:sp>
      <p:sp>
        <p:nvSpPr>
          <p:cNvPr id="1032" name="TitelSlide2"/>
          <p:cNvSpPr txBox="1">
            <a:spLocks noChangeArrowheads="1"/>
          </p:cNvSpPr>
          <p:nvPr/>
        </p:nvSpPr>
        <p:spPr bwMode="auto">
          <a:xfrm>
            <a:off x="5037138" y="6613525"/>
            <a:ext cx="2414587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nl-NL" altLang="nl-NL" sz="1000" smtClean="0"/>
              <a:t>Title</a:t>
            </a:r>
          </a:p>
        </p:txBody>
      </p:sp>
      <p:sp>
        <p:nvSpPr>
          <p:cNvPr id="1033" name="ZwarteBalk" hidden="1"/>
          <p:cNvSpPr>
            <a:spLocks noChangeArrowheads="1"/>
          </p:cNvSpPr>
          <p:nvPr/>
        </p:nvSpPr>
        <p:spPr bwMode="auto">
          <a:xfrm>
            <a:off x="8893175" y="0"/>
            <a:ext cx="250825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nl-NL" altLang="nl-NL" smtClean="0"/>
          </a:p>
        </p:txBody>
      </p:sp>
      <p:pic>
        <p:nvPicPr>
          <p:cNvPr id="1034" name="LogoLandmacht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4763"/>
            <a:ext cx="439737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Date Placeholder 1" descr="Date"/>
          <p:cNvSpPr>
            <a:spLocks noGrp="1"/>
          </p:cNvSpPr>
          <p:nvPr>
            <p:ph type="dt" sz="half" idx="2"/>
          </p:nvPr>
        </p:nvSpPr>
        <p:spPr>
          <a:xfrm>
            <a:off x="7264400" y="6613525"/>
            <a:ext cx="1508125" cy="1190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spcBef>
                <a:spcPct val="50000"/>
              </a:spcBef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007BC7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E17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ts val="425"/>
        </a:spcBef>
        <a:spcAft>
          <a:spcPct val="0"/>
        </a:spcAft>
        <a:buFont typeface="Arial" charset="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rtl="0" eaLnBrk="1" fontAlgn="base" hangingPunct="1">
        <a:spcBef>
          <a:spcPts val="425"/>
        </a:spcBef>
        <a:spcAft>
          <a:spcPct val="0"/>
        </a:spcAft>
        <a:buFont typeface="Verdana" pitchFamily="34" charset="0"/>
        <a:buChar char="–"/>
        <a:defRPr>
          <a:solidFill>
            <a:srgbClr val="000000"/>
          </a:solidFill>
          <a:latin typeface="+mn-lt"/>
        </a:defRPr>
      </a:lvl2pPr>
      <a:lvl3pPr marL="965200" indent="-342900" algn="l" rtl="0" eaLnBrk="1" fontAlgn="base" hangingPunct="1">
        <a:spcBef>
          <a:spcPts val="425"/>
        </a:spcBef>
        <a:spcAft>
          <a:spcPct val="0"/>
        </a:spcAft>
        <a:buFont typeface="Arial" charset="0"/>
        <a:buChar char="•"/>
        <a:defRPr>
          <a:solidFill>
            <a:srgbClr val="000000"/>
          </a:solidFill>
          <a:latin typeface="+mn-lt"/>
        </a:defRPr>
      </a:lvl3pPr>
      <a:lvl4pPr marL="989013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defRPr sz="2200">
          <a:solidFill>
            <a:srgbClr val="000000"/>
          </a:solidFill>
          <a:latin typeface="+mn-lt"/>
        </a:defRPr>
      </a:lvl4pPr>
      <a:lvl5pPr marL="1631950" indent="-285750" algn="l" rtl="0" eaLnBrk="1" fontAlgn="base" hangingPunct="1">
        <a:spcBef>
          <a:spcPts val="425"/>
        </a:spcBef>
        <a:spcAft>
          <a:spcPct val="0"/>
        </a:spcAft>
        <a:buFont typeface="Verdana" pitchFamily="34" charset="0"/>
        <a:buChar char="–"/>
        <a:defRPr>
          <a:solidFill>
            <a:srgbClr val="000000"/>
          </a:solidFill>
          <a:latin typeface="+mn-lt"/>
        </a:defRPr>
      </a:lvl5pPr>
      <a:lvl6pPr marL="1803400" algn="l" rtl="0" eaLnBrk="1" fontAlgn="base" hangingPunct="1">
        <a:spcBef>
          <a:spcPts val="423"/>
        </a:spcBef>
        <a:spcAft>
          <a:spcPct val="0"/>
        </a:spcAft>
        <a:buFont typeface="Verdana" pitchFamily="34" charset="0"/>
        <a:buChar char="»"/>
        <a:defRPr sz="1800" baseline="0">
          <a:solidFill>
            <a:srgbClr val="000000"/>
          </a:solidFill>
          <a:latin typeface="+mn-lt"/>
        </a:defRPr>
      </a:lvl6pPr>
      <a:lvl7pPr marL="22606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7pPr>
      <a:lvl8pPr marL="27178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8pPr>
      <a:lvl9pPr marL="3175000" algn="l" rtl="0" eaLnBrk="1" fontAlgn="base" hangingPunct="1">
        <a:spcBef>
          <a:spcPct val="5000"/>
        </a:spcBef>
        <a:spcAft>
          <a:spcPct val="0"/>
        </a:spcAft>
        <a:buFont typeface="Verdana" pitchFamily="34" charset="0"/>
        <a:buChar char="»"/>
        <a:defRPr sz="2200"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altLang="nl-NL" dirty="0" smtClean="0"/>
              <a:t>Workshop ruimtelijke adaptatie en HBO-competenties</a:t>
            </a:r>
          </a:p>
        </p:txBody>
      </p:sp>
      <p:sp>
        <p:nvSpPr>
          <p:cNvPr id="5123" name="Ondertitel 5"/>
          <p:cNvSpPr>
            <a:spLocks noGrp="1"/>
          </p:cNvSpPr>
          <p:nvPr>
            <p:ph type="subTitle" idx="1"/>
          </p:nvPr>
        </p:nvSpPr>
        <p:spPr>
          <a:xfrm>
            <a:off x="4947389" y="4077072"/>
            <a:ext cx="3598863" cy="1465168"/>
          </a:xfrm>
        </p:spPr>
        <p:txBody>
          <a:bodyPr/>
          <a:lstStyle/>
          <a:p>
            <a:r>
              <a:rPr lang="nl-NL" altLang="nl-NL" dirty="0" smtClean="0"/>
              <a:t>Bauke de Vries/Peter Groenhuijzen 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9 november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err="1" smtClean="0"/>
              <a:t>Printscreen</a:t>
            </a:r>
            <a:r>
              <a:rPr lang="nl-NL" dirty="0" smtClean="0"/>
              <a:t> voorblad werkveldkaart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r="1936"/>
          <a:stretch/>
        </p:blipFill>
        <p:spPr>
          <a:xfrm>
            <a:off x="0" y="1968500"/>
            <a:ext cx="9144000" cy="436572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83568" y="4797152"/>
            <a:ext cx="73448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>
                <a:solidFill>
                  <a:schemeClr val="bg1"/>
                </a:solidFill>
              </a:rPr>
              <a:t>Versnelde bodemdaling in laag Nederland door verdroging van veengebieden met lastige gevolgen voor (onder- en bovengrondse)  infrastructuur en gebouwen.</a:t>
            </a:r>
          </a:p>
          <a:p>
            <a:endParaRPr lang="nl-NL" dirty="0"/>
          </a:p>
        </p:txBody>
      </p:sp>
      <p:sp>
        <p:nvSpPr>
          <p:cNvPr id="7" name="Titel 8"/>
          <p:cNvSpPr txBox="1">
            <a:spLocks/>
          </p:cNvSpPr>
          <p:nvPr/>
        </p:nvSpPr>
        <p:spPr bwMode="auto">
          <a:xfrm>
            <a:off x="468000" y="1259468"/>
            <a:ext cx="840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007BC7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E17000"/>
                </a:solidFill>
                <a:latin typeface="Verdana" pitchFamily="34" charset="0"/>
              </a:defRPr>
            </a:lvl9pPr>
          </a:lstStyle>
          <a:p>
            <a:r>
              <a:rPr lang="nl-NL" sz="2400" kern="0" dirty="0" smtClean="0"/>
              <a:t>Bodemdaling, schade aan gebouwen en infrastructuur</a:t>
            </a:r>
            <a:endParaRPr lang="nl-NL" sz="2400" kern="0" dirty="0"/>
          </a:p>
        </p:txBody>
      </p:sp>
    </p:spTree>
    <p:extLst>
      <p:ext uri="{BB962C8B-B14F-4D97-AF65-F5344CB8AC3E}">
        <p14:creationId xmlns:p14="http://schemas.microsoft.com/office/powerpoint/2010/main" val="27881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89992" y="5057308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/>
              <a:t>Verzilting van het grondwater in de kuststreek door zoutindringing waardoor de landbouw en drinkwaterwinning onder druk komen te staan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Verzilting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65376"/>
            <a:ext cx="2346960" cy="156362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713" y="2336872"/>
            <a:ext cx="3069439" cy="253228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43056"/>
            <a:ext cx="3266555" cy="2104132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6372200" y="2708920"/>
            <a:ext cx="2546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 smtClean="0"/>
              <a:t>Foto: </a:t>
            </a:r>
            <a:r>
              <a:rPr lang="nl-NL" sz="1100" dirty="0" err="1" smtClean="0"/>
              <a:t>Deltares</a:t>
            </a:r>
            <a:endParaRPr lang="nl-NL" sz="1100" dirty="0"/>
          </a:p>
        </p:txBody>
      </p:sp>
    </p:spTree>
    <p:extLst>
      <p:ext uri="{BB962C8B-B14F-4D97-AF65-F5344CB8AC3E}">
        <p14:creationId xmlns:p14="http://schemas.microsoft.com/office/powerpoint/2010/main" val="342220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Sociaaleconomische gevolgen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67544" y="4646746"/>
            <a:ext cx="80648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/>
              <a:t>De uit 1 t/m 4 volgende </a:t>
            </a:r>
            <a:r>
              <a:rPr lang="nl-NL" dirty="0" smtClean="0"/>
              <a:t>sociaaleconomische </a:t>
            </a:r>
            <a:r>
              <a:rPr lang="nl-NL" dirty="0"/>
              <a:t>en maatschappelijke effecten, zoals gezondheidsschade als gevolg van een afname van de luchtkwaliteit.</a:t>
            </a:r>
          </a:p>
          <a:p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6" y="2636912"/>
            <a:ext cx="3255239" cy="18310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08" y="2060848"/>
            <a:ext cx="3353920" cy="240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8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Uitdagingen in het omgaan met droogte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Het </a:t>
            </a:r>
            <a:r>
              <a:rPr lang="nl-NL" sz="2000" dirty="0"/>
              <a:t>herstellen van reeds ontstane schade door droogte, bijvoorbeeld als gevolg van bodemdaling. </a:t>
            </a: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lvl="0" indent="-457200">
              <a:buFont typeface="+mj-lt"/>
              <a:buAutoNum type="arabicPeriod"/>
            </a:pPr>
            <a:r>
              <a:rPr lang="nl-NL" sz="2000" dirty="0"/>
              <a:t>Anticiperen door risico’s te minimaliseren op toekomstige schade door </a:t>
            </a:r>
            <a:r>
              <a:rPr lang="nl-NL" sz="2000" dirty="0" smtClean="0"/>
              <a:t>droogte (ruimtelijke en technische ingrepen)</a:t>
            </a:r>
            <a:endParaRPr lang="nl-NL" sz="2000" dirty="0" smtClean="0"/>
          </a:p>
          <a:p>
            <a:pPr marL="457200" lvl="0" indent="-457200">
              <a:buFont typeface="+mj-lt"/>
              <a:buAutoNum type="arabicPeriod"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Herstructurering</a:t>
            </a:r>
            <a:r>
              <a:rPr lang="nl-NL" sz="2000" dirty="0"/>
              <a:t>, wijzigen van functies of herzien van ruimtelijke </a:t>
            </a:r>
            <a:r>
              <a:rPr lang="nl-NL" sz="2000" dirty="0" smtClean="0"/>
              <a:t>plannen, </a:t>
            </a:r>
            <a:r>
              <a:rPr lang="nl-NL" sz="2000" dirty="0"/>
              <a:t>rekening houdend met (te verwachten) veranderde situaties i.v.m. droogte. </a:t>
            </a: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endParaRPr lang="nl-NL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nl-NL" sz="2000" dirty="0" smtClean="0"/>
              <a:t>Het </a:t>
            </a:r>
            <a:r>
              <a:rPr lang="nl-NL" sz="2000" dirty="0"/>
              <a:t>voorkomen en herstellen van </a:t>
            </a:r>
            <a:r>
              <a:rPr lang="nl-NL" sz="2000" dirty="0" smtClean="0"/>
              <a:t>gezondheidseffecten (bv fijnstof).</a:t>
            </a: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0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nieuw soort professional (1)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2" y="2070000"/>
            <a:ext cx="8496175" cy="41400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</a:t>
            </a:r>
            <a:r>
              <a:rPr lang="nl-NL" dirty="0" smtClean="0"/>
              <a:t>pgaven </a:t>
            </a:r>
            <a:r>
              <a:rPr lang="nl-NL" dirty="0"/>
              <a:t>voor de </a:t>
            </a:r>
            <a:r>
              <a:rPr lang="nl-NL" dirty="0" smtClean="0"/>
              <a:t>toekomst vragen om </a:t>
            </a:r>
            <a:r>
              <a:rPr lang="nl-NL" dirty="0"/>
              <a:t>een nieuw soort </a:t>
            </a:r>
            <a:r>
              <a:rPr lang="nl-NL" dirty="0" smtClean="0"/>
              <a:t>mensen die over de grenzen van eigen vakgebied heen kunnen kijken: </a:t>
            </a:r>
          </a:p>
          <a:p>
            <a:pPr marL="0" indent="0">
              <a:buNone/>
            </a:pP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creatieve </a:t>
            </a:r>
            <a:r>
              <a:rPr lang="nl-NL" dirty="0"/>
              <a:t>professionals die complexiteit kunnen </a:t>
            </a:r>
            <a:r>
              <a:rPr lang="nl-NL" dirty="0" smtClean="0"/>
              <a:t>overzien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moeten </a:t>
            </a:r>
            <a:r>
              <a:rPr lang="nl-NL" dirty="0"/>
              <a:t>veel verschillende disciplines bij elkaar kunnen </a:t>
            </a:r>
            <a:r>
              <a:rPr lang="nl-NL" dirty="0" smtClean="0"/>
              <a:t>brengen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mensen </a:t>
            </a:r>
            <a:r>
              <a:rPr lang="nl-NL" dirty="0"/>
              <a:t>kunnen </a:t>
            </a:r>
            <a:r>
              <a:rPr lang="nl-NL" dirty="0" smtClean="0"/>
              <a:t>activeren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Flexibel in </a:t>
            </a:r>
            <a:r>
              <a:rPr lang="nl-NL" dirty="0"/>
              <a:t>kunnen spelen op initiatieven vanuit de </a:t>
            </a:r>
            <a:r>
              <a:rPr lang="nl-NL" dirty="0" smtClean="0"/>
              <a:t>samenleving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opgewassen </a:t>
            </a:r>
            <a:r>
              <a:rPr lang="nl-NL" dirty="0"/>
              <a:t>zijn tegen onvoorziene </a:t>
            </a:r>
            <a:r>
              <a:rPr lang="nl-NL" dirty="0" smtClean="0"/>
              <a:t>omstandigheden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goed </a:t>
            </a:r>
            <a:r>
              <a:rPr lang="nl-NL" dirty="0"/>
              <a:t>met mensen </a:t>
            </a:r>
            <a:r>
              <a:rPr lang="nl-NL" dirty="0" smtClean="0"/>
              <a:t>kunnen </a:t>
            </a:r>
            <a:r>
              <a:rPr lang="nl-NL" dirty="0"/>
              <a:t>samenwerken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weten </a:t>
            </a:r>
            <a:r>
              <a:rPr lang="nl-NL" dirty="0"/>
              <a:t>welke kennis </a:t>
            </a:r>
            <a:r>
              <a:rPr lang="nl-NL" dirty="0" smtClean="0"/>
              <a:t>nodig is om </a:t>
            </a:r>
            <a:r>
              <a:rPr lang="nl-NL" dirty="0"/>
              <a:t>een probleem aan te </a:t>
            </a:r>
            <a:r>
              <a:rPr lang="nl-NL" dirty="0" smtClean="0"/>
              <a:t>pakken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Naast </a:t>
            </a:r>
            <a:r>
              <a:rPr lang="nl-NL" dirty="0"/>
              <a:t>de integrale benadering blijft ook specialistische kennis </a:t>
            </a:r>
            <a:r>
              <a:rPr lang="nl-NL" dirty="0" smtClean="0"/>
              <a:t>belangrijk!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402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400110"/>
          </a:xfrm>
        </p:spPr>
        <p:txBody>
          <a:bodyPr/>
          <a:lstStyle/>
          <a:p>
            <a:r>
              <a:rPr lang="nl-NL" dirty="0" smtClean="0"/>
              <a:t>Een nieuw soort professional (2)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T-</a:t>
            </a:r>
            <a:r>
              <a:rPr lang="nl-NL" dirty="0" err="1" smtClean="0"/>
              <a:t>shaped</a:t>
            </a:r>
            <a:r>
              <a:rPr lang="nl-NL" dirty="0" smtClean="0"/>
              <a:t> professional en spin in het web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792" y="2883813"/>
            <a:ext cx="3240360" cy="248940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41873"/>
            <a:ext cx="2448273" cy="253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4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28690"/>
            <a:ext cx="8676000" cy="800219"/>
          </a:xfrm>
        </p:spPr>
        <p:txBody>
          <a:bodyPr/>
          <a:lstStyle/>
          <a:p>
            <a:r>
              <a:rPr lang="nl-NL" dirty="0" smtClean="0"/>
              <a:t>Fasen en aanpak proces rond droogteadaptatie (1</a:t>
            </a:r>
            <a:r>
              <a:rPr lang="nl-NL" dirty="0" smtClean="0"/>
              <a:t>)</a:t>
            </a:r>
            <a:br>
              <a:rPr lang="nl-NL" dirty="0" smtClean="0"/>
            </a:br>
            <a:r>
              <a:rPr lang="nl-NL" dirty="0" smtClean="0"/>
              <a:t>(o.a. gebaseerd op Deltaplan RA)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3" y="2060848"/>
            <a:ext cx="8402400" cy="4320480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/>
              <a:t>A. Inzicht </a:t>
            </a:r>
            <a:r>
              <a:rPr lang="nl-NL" sz="2000" dirty="0"/>
              <a:t>in urgentie en ambitie </a:t>
            </a:r>
          </a:p>
          <a:p>
            <a:pPr marL="398463" lvl="1" indent="0">
              <a:buNone/>
            </a:pPr>
            <a:r>
              <a:rPr lang="nl-NL" sz="2000" dirty="0" smtClean="0"/>
              <a:t>	Achtergrondkennis klimaatverandering</a:t>
            </a:r>
          </a:p>
          <a:p>
            <a:pPr marL="398463" lvl="1" indent="0">
              <a:buNone/>
            </a:pPr>
            <a:r>
              <a:rPr lang="nl-NL" sz="2000" dirty="0" smtClean="0"/>
              <a:t>	Systeemkennis </a:t>
            </a:r>
            <a:r>
              <a:rPr lang="nl-NL" sz="2000" dirty="0"/>
              <a:t>bodem, water en groen</a:t>
            </a:r>
            <a:endParaRPr lang="nl-NL" sz="2000" dirty="0" smtClean="0"/>
          </a:p>
          <a:p>
            <a:pPr marL="0" indent="0">
              <a:buNone/>
            </a:pPr>
            <a:endParaRPr lang="nl-NL" sz="300" dirty="0" smtClean="0"/>
          </a:p>
          <a:p>
            <a:pPr marL="0" indent="0">
              <a:buNone/>
            </a:pPr>
            <a:endParaRPr lang="nl-NL" sz="300" dirty="0" smtClean="0"/>
          </a:p>
          <a:p>
            <a:pPr marL="0" indent="0">
              <a:buNone/>
            </a:pPr>
            <a:r>
              <a:rPr lang="nl-NL" sz="2000" dirty="0" smtClean="0"/>
              <a:t>B.</a:t>
            </a:r>
            <a:r>
              <a:rPr lang="nl-NL" sz="2000" dirty="0"/>
              <a:t> </a:t>
            </a:r>
            <a:r>
              <a:rPr lang="nl-NL" sz="2000" dirty="0" smtClean="0"/>
              <a:t>Risicodialoog </a:t>
            </a:r>
            <a:r>
              <a:rPr lang="nl-NL" sz="2000" dirty="0"/>
              <a:t>voeren en formuleren van strategieën</a:t>
            </a:r>
          </a:p>
          <a:p>
            <a:pPr marL="0" indent="0">
              <a:buNone/>
            </a:pPr>
            <a:r>
              <a:rPr lang="nl-NL" sz="2000" dirty="0" smtClean="0"/>
              <a:t>	Onderzoek </a:t>
            </a:r>
            <a:r>
              <a:rPr lang="nl-NL" sz="2000" dirty="0"/>
              <a:t>situatie in een concreet </a:t>
            </a:r>
            <a:r>
              <a:rPr lang="nl-NL" sz="2000" dirty="0" smtClean="0"/>
              <a:t>gebied</a:t>
            </a:r>
          </a:p>
          <a:p>
            <a:pPr marL="0" indent="0">
              <a:buNone/>
            </a:pPr>
            <a:r>
              <a:rPr lang="nl-NL" sz="2000" dirty="0" smtClean="0"/>
              <a:t>	Participatie </a:t>
            </a:r>
            <a:r>
              <a:rPr lang="nl-NL" sz="2000" dirty="0"/>
              <a:t>en communicatie burgers en </a:t>
            </a:r>
            <a:r>
              <a:rPr lang="nl-NL" sz="2000" dirty="0" smtClean="0"/>
              <a:t>stakeholders</a:t>
            </a:r>
          </a:p>
          <a:p>
            <a:pPr marL="0" indent="0">
              <a:buNone/>
            </a:pPr>
            <a:endParaRPr lang="nl-NL" sz="300" dirty="0" smtClean="0"/>
          </a:p>
          <a:p>
            <a:pPr marL="0" indent="0">
              <a:buNone/>
            </a:pPr>
            <a:endParaRPr lang="nl-NL" sz="300" dirty="0" smtClean="0"/>
          </a:p>
          <a:p>
            <a:pPr marL="0" indent="0">
              <a:buNone/>
            </a:pPr>
            <a:r>
              <a:rPr lang="nl-NL" sz="2000" dirty="0" smtClean="0"/>
              <a:t>C. Samenwerken </a:t>
            </a:r>
            <a:r>
              <a:rPr lang="nl-NL" sz="2000" dirty="0"/>
              <a:t>en </a:t>
            </a:r>
            <a:r>
              <a:rPr lang="nl-NL" sz="2000" dirty="0" err="1"/>
              <a:t>meekoppelkansen</a:t>
            </a:r>
            <a:r>
              <a:rPr lang="nl-NL" sz="2000" dirty="0"/>
              <a:t> benutten</a:t>
            </a:r>
          </a:p>
          <a:p>
            <a:pPr marL="0" indent="0">
              <a:buNone/>
            </a:pPr>
            <a:r>
              <a:rPr lang="nl-NL" sz="2000" dirty="0" smtClean="0"/>
              <a:t>	Verbinden </a:t>
            </a:r>
            <a:r>
              <a:rPr lang="nl-NL" sz="2000" dirty="0"/>
              <a:t>opgaven en oplossingen </a:t>
            </a:r>
            <a:r>
              <a:rPr lang="nl-NL" sz="2000" dirty="0" smtClean="0"/>
              <a:t>intern en </a:t>
            </a:r>
            <a:r>
              <a:rPr lang="nl-NL" sz="2000" dirty="0" smtClean="0"/>
              <a:t>extern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62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124744"/>
            <a:ext cx="8676000" cy="504056"/>
          </a:xfrm>
        </p:spPr>
        <p:txBody>
          <a:bodyPr/>
          <a:lstStyle/>
          <a:p>
            <a:r>
              <a:rPr lang="nl-NL" dirty="0" smtClean="0"/>
              <a:t>Fasen en aanpak proces rond droogteadaptatie (2)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3" y="1628800"/>
            <a:ext cx="8402400" cy="4752528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/>
              <a:t>D</a:t>
            </a:r>
            <a:r>
              <a:rPr lang="nl-NL" sz="2000" dirty="0"/>
              <a:t>. </a:t>
            </a:r>
            <a:r>
              <a:rPr lang="nl-NL" sz="2000" dirty="0" smtClean="0"/>
              <a:t>Uitvoeringsplannen </a:t>
            </a:r>
            <a:r>
              <a:rPr lang="nl-NL" sz="2000" dirty="0" smtClean="0"/>
              <a:t>opstellen; </a:t>
            </a:r>
            <a:r>
              <a:rPr lang="nl-NL" sz="2000" dirty="0" smtClean="0"/>
              <a:t>Plannen maken en beheren</a:t>
            </a:r>
            <a:endParaRPr lang="nl-NL" sz="2000" dirty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E</a:t>
            </a:r>
            <a:r>
              <a:rPr lang="nl-NL" sz="2000" dirty="0"/>
              <a:t>. </a:t>
            </a:r>
            <a:r>
              <a:rPr lang="nl-NL" sz="2000" dirty="0" smtClean="0"/>
              <a:t>Stimuleren en uitvoeren innovatie, ontwerp en </a:t>
            </a:r>
            <a:r>
              <a:rPr lang="nl-NL" sz="2000" dirty="0" smtClean="0"/>
              <a:t>inrichting</a:t>
            </a:r>
          </a:p>
          <a:p>
            <a:pPr marL="0" indent="0">
              <a:buNone/>
            </a:pPr>
            <a:r>
              <a:rPr lang="nl-NL" sz="2000" dirty="0" smtClean="0"/>
              <a:t>Creativiteit; ontwerpen en realiseren van ruimtelijke oplossingen; faciliteren en stimuleren</a:t>
            </a:r>
            <a:endParaRPr lang="nl-NL" sz="2000" dirty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F</a:t>
            </a:r>
            <a:r>
              <a:rPr lang="nl-NL" sz="2000" dirty="0"/>
              <a:t>. </a:t>
            </a:r>
            <a:r>
              <a:rPr lang="nl-NL" sz="2000" dirty="0" smtClean="0"/>
              <a:t>Borging in processen, beleid en </a:t>
            </a:r>
            <a:r>
              <a:rPr lang="nl-NL" sz="2000" dirty="0" smtClean="0"/>
              <a:t>richtlijnen</a:t>
            </a:r>
          </a:p>
          <a:p>
            <a:pPr marL="0" indent="0">
              <a:buNone/>
            </a:pPr>
            <a:r>
              <a:rPr lang="nl-NL" sz="2000" dirty="0" smtClean="0"/>
              <a:t>Omgevingsvisies / bestemmingsplannen</a:t>
            </a:r>
            <a:endParaRPr lang="nl-NL" sz="2000" dirty="0" smtClean="0"/>
          </a:p>
          <a:p>
            <a:pPr marL="0" indent="0">
              <a:buNone/>
            </a:pP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G</a:t>
            </a:r>
            <a:r>
              <a:rPr lang="nl-NL" sz="2000" dirty="0"/>
              <a:t>. </a:t>
            </a:r>
            <a:r>
              <a:rPr lang="nl-NL" sz="2000" dirty="0" smtClean="0"/>
              <a:t>Handelen bij </a:t>
            </a:r>
            <a:r>
              <a:rPr lang="nl-NL" sz="2000" dirty="0" smtClean="0"/>
              <a:t>calamiteiten</a:t>
            </a:r>
          </a:p>
          <a:p>
            <a:pPr marL="0" indent="0">
              <a:buNone/>
            </a:pPr>
            <a:r>
              <a:rPr lang="nl-NL" sz="2000" dirty="0" smtClean="0"/>
              <a:t>Inzicht in risico’s en herstelmaatregelen / risicocommunicatie</a:t>
            </a:r>
            <a:endParaRPr lang="nl-NL" sz="2000" dirty="0" smtClean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H. Beheren en monitoren; lessen leren uit ervaringen</a:t>
            </a:r>
            <a:endParaRPr lang="nl-NL" sz="2000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35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Beschrijving kennisvelden, houding, vaardigheden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Kennis – ‘fysiek’</a:t>
            </a:r>
          </a:p>
          <a:p>
            <a:r>
              <a:rPr lang="nl-NL" dirty="0" smtClean="0"/>
              <a:t>Bodem, water, ecosysteem</a:t>
            </a:r>
          </a:p>
          <a:p>
            <a:r>
              <a:rPr lang="nl-NL" dirty="0" smtClean="0"/>
              <a:t>Grondstoffen en circulaire economie</a:t>
            </a:r>
          </a:p>
          <a:p>
            <a:r>
              <a:rPr lang="nl-NL" dirty="0" smtClean="0"/>
              <a:t>Bebouwde omgeving en infrastructuur</a:t>
            </a:r>
          </a:p>
          <a:p>
            <a:r>
              <a:rPr lang="nl-NL" dirty="0" smtClean="0"/>
              <a:t>Landbouw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 smtClean="0"/>
              <a:t>Kennis – overig:</a:t>
            </a:r>
          </a:p>
          <a:p>
            <a:r>
              <a:rPr lang="nl-NL" dirty="0" err="1" smtClean="0"/>
              <a:t>Governance</a:t>
            </a:r>
            <a:endParaRPr lang="nl-NL" dirty="0" smtClean="0"/>
          </a:p>
          <a:p>
            <a:r>
              <a:rPr lang="nl-NL" dirty="0" smtClean="0"/>
              <a:t>ICT, meettechnieken</a:t>
            </a:r>
          </a:p>
          <a:p>
            <a:r>
              <a:rPr lang="nl-NL" dirty="0" smtClean="0"/>
              <a:t>Moderne technologie, ethiek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3990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Houding en vaardigheden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i="1" dirty="0" smtClean="0"/>
              <a:t>Creativiteit</a:t>
            </a:r>
            <a:r>
              <a:rPr lang="nl-NL" dirty="0" smtClean="0"/>
              <a:t> – open staan, dwars denken</a:t>
            </a:r>
          </a:p>
          <a:p>
            <a:r>
              <a:rPr lang="nl-NL" i="1" dirty="0" smtClean="0"/>
              <a:t>Integraal denken </a:t>
            </a:r>
            <a:r>
              <a:rPr lang="nl-NL" dirty="0" smtClean="0"/>
              <a:t>– cross sectoraal, kritisch denken, denken vanuit duurzaamheid</a:t>
            </a:r>
          </a:p>
          <a:p>
            <a:r>
              <a:rPr lang="nl-NL" i="1" dirty="0" smtClean="0"/>
              <a:t>Sociale vaardigheden</a:t>
            </a:r>
            <a:r>
              <a:rPr lang="nl-NL" dirty="0" smtClean="0"/>
              <a:t> – open staan voor anderen; sensitief; leiderschap; mensen verbinden</a:t>
            </a:r>
          </a:p>
          <a:p>
            <a:r>
              <a:rPr lang="nl-NL" i="1" dirty="0" smtClean="0"/>
              <a:t>Communicatie – overtuigingskracht</a:t>
            </a:r>
            <a:r>
              <a:rPr lang="nl-NL" dirty="0" smtClean="0"/>
              <a:t>; kennis delen; praktisch en strategisch</a:t>
            </a:r>
          </a:p>
          <a:p>
            <a:r>
              <a:rPr lang="nl-NL" i="1" dirty="0" smtClean="0"/>
              <a:t>Technische vaardigheden </a:t>
            </a:r>
            <a:r>
              <a:rPr lang="nl-NL" dirty="0" smtClean="0"/>
              <a:t>– digitale mogelijkheden, ruimtelijke en geografische instrumenten, rekenvaardigheid</a:t>
            </a:r>
          </a:p>
          <a:p>
            <a:r>
              <a:rPr lang="nl-NL" i="1" dirty="0" smtClean="0"/>
              <a:t>Werkhouding</a:t>
            </a:r>
            <a:r>
              <a:rPr lang="nl-NL" dirty="0" smtClean="0"/>
              <a:t>  - proactief, flexibel, levenslang leren, integer, resultaatgericht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2923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8"/>
            <a:ext cx="8402400" cy="400110"/>
          </a:xfrm>
        </p:spPr>
        <p:txBody>
          <a:bodyPr/>
          <a:lstStyle/>
          <a:p>
            <a:r>
              <a:rPr lang="nl-NL" dirty="0" smtClean="0"/>
              <a:t>Kennisbehoefte werkveldkaart droogteadaptatie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2276872"/>
            <a:ext cx="8402400" cy="4140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Wat vraagt het omgaan met droogteadaptatie van de toekomstige professional?</a:t>
            </a:r>
          </a:p>
          <a:p>
            <a:pPr marL="0" indent="0">
              <a:buNone/>
            </a:pPr>
            <a:endParaRPr lang="nl-NL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Werkveld geeft aan wat de behoefte is in de toekomst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Over welke kennis, houding en vaardigheden moeten studenten beschikken?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Handvat voor hogescholen voor de vertaling richting </a:t>
            </a:r>
            <a:r>
              <a:rPr lang="nl-NL" sz="2000" dirty="0" smtClean="0"/>
              <a:t>onderwijs</a:t>
            </a: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312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 van multidisciplinaire leersituaties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Samenwerken </a:t>
            </a:r>
            <a:r>
              <a:rPr lang="nl-NL" sz="2000" dirty="0"/>
              <a:t>in multidisciplinaire </a:t>
            </a:r>
            <a:r>
              <a:rPr lang="nl-NL" sz="2000" dirty="0" smtClean="0"/>
              <a:t>teams.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/>
              <a:t>L</a:t>
            </a:r>
            <a:r>
              <a:rPr lang="nl-NL" sz="2000" dirty="0" smtClean="0"/>
              <a:t>iefst </a:t>
            </a:r>
            <a:r>
              <a:rPr lang="nl-NL" sz="2000" dirty="0"/>
              <a:t>hogeschool </a:t>
            </a:r>
            <a:r>
              <a:rPr lang="nl-NL" sz="2000" dirty="0" smtClean="0"/>
              <a:t>overstijgend.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Meedraaien </a:t>
            </a:r>
            <a:r>
              <a:rPr lang="nl-NL" sz="2000" dirty="0"/>
              <a:t>in stagesituaties op de werkvloer, in het </a:t>
            </a:r>
            <a:r>
              <a:rPr lang="nl-NL" sz="2000" dirty="0" smtClean="0"/>
              <a:t>veld. Onderzoeksteams </a:t>
            </a:r>
            <a:r>
              <a:rPr lang="nl-NL" sz="2000" dirty="0"/>
              <a:t>zijn de beste </a:t>
            </a:r>
            <a:r>
              <a:rPr lang="nl-NL" sz="2000" dirty="0" smtClean="0"/>
              <a:t>leersituaties.</a:t>
            </a:r>
            <a:br>
              <a:rPr lang="nl-NL" sz="2000" dirty="0" smtClean="0"/>
            </a:br>
            <a:endParaRPr lang="nl-NL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sz="2000" dirty="0" smtClean="0"/>
              <a:t>Voorbeelden: o.a. verbredende </a:t>
            </a:r>
            <a:r>
              <a:rPr lang="nl-NL" sz="2000" dirty="0" err="1" smtClean="0"/>
              <a:t>minoren</a:t>
            </a:r>
            <a:r>
              <a:rPr lang="nl-NL" sz="2000" dirty="0" smtClean="0"/>
              <a:t> en praktijkprojecten</a:t>
            </a:r>
            <a:endParaRPr lang="nl-NL" sz="20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38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Ambassadeurs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179512" y="2070000"/>
            <a:ext cx="8856984" cy="3879280"/>
          </a:xfrm>
        </p:spPr>
        <p:txBody>
          <a:bodyPr/>
          <a:lstStyle/>
          <a:p>
            <a:pPr marL="0" indent="0">
              <a:buNone/>
            </a:pPr>
            <a:r>
              <a:rPr lang="nl-NL" sz="2000" dirty="0" smtClean="0"/>
              <a:t>KOBO-netwerk </a:t>
            </a:r>
            <a:r>
              <a:rPr lang="nl-NL" sz="2000" dirty="0"/>
              <a:t>werkt met een klein team van </a:t>
            </a:r>
            <a:r>
              <a:rPr lang="nl-NL" sz="2000" dirty="0" smtClean="0"/>
              <a:t>ambassadeurs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Zij </a:t>
            </a:r>
            <a:r>
              <a:rPr lang="nl-NL" sz="2000" dirty="0"/>
              <a:t>zijn ‘makelaars en schakelaars’ tussen bedrijven, overheden en onderwijsinstellingen in een </a:t>
            </a:r>
            <a:r>
              <a:rPr lang="nl-NL" sz="2000" dirty="0" smtClean="0"/>
              <a:t>regio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De </a:t>
            </a:r>
            <a:r>
              <a:rPr lang="nl-NL" sz="2000" dirty="0"/>
              <a:t>ambassadeurs inventariseren bij hen vragen en </a:t>
            </a:r>
            <a:r>
              <a:rPr lang="nl-NL" sz="2000" dirty="0" smtClean="0"/>
              <a:t>aanbod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Regio Zuid: Gijsbert Schuur </a:t>
            </a:r>
            <a:r>
              <a:rPr lang="nl-NL" sz="2000" dirty="0" smtClean="0"/>
              <a:t>(</a:t>
            </a:r>
            <a:r>
              <a:rPr lang="nl-NL" sz="2000" dirty="0" err="1" smtClean="0"/>
              <a:t>Antea</a:t>
            </a:r>
            <a:r>
              <a:rPr lang="nl-NL" sz="2000" dirty="0" smtClean="0"/>
              <a:t> Group)</a:t>
            </a: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Regio </a:t>
            </a:r>
            <a:r>
              <a:rPr lang="nl-NL" sz="2000" dirty="0"/>
              <a:t>Oost: Juul Osinga </a:t>
            </a:r>
            <a:r>
              <a:rPr lang="nl-NL" sz="2000" dirty="0" smtClean="0"/>
              <a:t>(TTE consultants)</a:t>
            </a: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Regio </a:t>
            </a:r>
            <a:r>
              <a:rPr lang="nl-NL" sz="2000" dirty="0"/>
              <a:t>West: Maaike van </a:t>
            </a:r>
            <a:r>
              <a:rPr lang="nl-NL" sz="2000" dirty="0" smtClean="0"/>
              <a:t>Scheppingen (</a:t>
            </a:r>
            <a:r>
              <a:rPr lang="nl-NL" sz="2000" dirty="0" err="1" smtClean="0"/>
              <a:t>Antea</a:t>
            </a:r>
            <a:r>
              <a:rPr lang="nl-NL" sz="2000" dirty="0" smtClean="0"/>
              <a:t> Group / Jong STRONG) </a:t>
            </a: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Regio </a:t>
            </a:r>
            <a:r>
              <a:rPr lang="nl-NL" sz="2000" dirty="0"/>
              <a:t>Noord: nog niet beschikbaar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7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000" y="1295999"/>
            <a:ext cx="8402400" cy="800219"/>
          </a:xfrm>
        </p:spPr>
        <p:txBody>
          <a:bodyPr/>
          <a:lstStyle/>
          <a:p>
            <a:r>
              <a:rPr lang="nl-NL" dirty="0" smtClean="0"/>
              <a:t>Toepassing van uitkomsten werkveldinventarisatie in ons onderwijs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sz="2400" dirty="0" smtClean="0"/>
              <a:t>Wat doen we al?</a:t>
            </a:r>
          </a:p>
          <a:p>
            <a:r>
              <a:rPr lang="nl-NL" sz="2400" dirty="0" smtClean="0"/>
              <a:t>Wat willen / kunnen we anders doen?</a:t>
            </a:r>
          </a:p>
          <a:p>
            <a:r>
              <a:rPr lang="nl-NL" sz="2400" dirty="0" smtClean="0"/>
              <a:t>Welke acties / welke ondersteuning is daarvoor nodig?</a:t>
            </a: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 smtClean="0"/>
              <a:t>Ondersteuning mogelijk vanuit RWS (Ariane Tuinenburg) en KOBO ambassadeurs</a:t>
            </a:r>
            <a:endParaRPr lang="nl-NL" sz="24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68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1844824"/>
            <a:ext cx="7776864" cy="2277547"/>
          </a:xfrm>
        </p:spPr>
        <p:txBody>
          <a:bodyPr/>
          <a:lstStyle/>
          <a:p>
            <a:r>
              <a:rPr lang="nl-NL" dirty="0" smtClean="0"/>
              <a:t>Contactpersonen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r>
              <a:rPr lang="nl-NL" sz="2400" dirty="0" smtClean="0">
                <a:solidFill>
                  <a:schemeClr val="tx1"/>
                </a:solidFill>
              </a:rPr>
              <a:t>Geert Roovers, lector Bodem en ondergrond</a:t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>Ariane Tuinenburg, Adviseur Rijkswaterstaat</a:t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>Peter Groenhuijzen, Van Hall </a:t>
            </a:r>
            <a:r>
              <a:rPr lang="nl-NL" sz="2400" dirty="0" err="1" smtClean="0">
                <a:solidFill>
                  <a:schemeClr val="tx1"/>
                </a:solidFill>
              </a:rPr>
              <a:t>Larenstein</a:t>
            </a:r>
            <a:r>
              <a:rPr lang="nl-NL" sz="2400" dirty="0" smtClean="0">
                <a:solidFill>
                  <a:schemeClr val="tx1"/>
                </a:solidFill>
              </a:rPr>
              <a:t/>
            </a:r>
            <a:br>
              <a:rPr lang="nl-NL" sz="2400" dirty="0" smtClean="0">
                <a:solidFill>
                  <a:schemeClr val="tx1"/>
                </a:solidFill>
              </a:rPr>
            </a:br>
            <a:r>
              <a:rPr lang="nl-NL" sz="2400" dirty="0" smtClean="0">
                <a:solidFill>
                  <a:schemeClr val="tx1"/>
                </a:solidFill>
              </a:rPr>
              <a:t>Bauke de Vries, Saxion Hogeschool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  <p:pic>
        <p:nvPicPr>
          <p:cNvPr id="5" name="Text Placeholder 4" descr="vraagteken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2276872"/>
            <a:ext cx="5184576" cy="3168352"/>
          </a:xfrm>
          <a:noFill/>
        </p:spPr>
      </p:pic>
    </p:spTree>
    <p:extLst>
      <p:ext uri="{BB962C8B-B14F-4D97-AF65-F5344CB8AC3E}">
        <p14:creationId xmlns:p14="http://schemas.microsoft.com/office/powerpoint/2010/main" val="31336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1124744"/>
            <a:ext cx="8402400" cy="571365"/>
          </a:xfrm>
        </p:spPr>
        <p:txBody>
          <a:bodyPr/>
          <a:lstStyle/>
          <a:p>
            <a:r>
              <a:rPr lang="nl-NL" dirty="0" smtClean="0"/>
              <a:t>Totstandkoming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68313" y="1556792"/>
            <a:ext cx="8402400" cy="4653208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Opdrachtgever: RWS (Ariane Tuinenburg)</a:t>
            </a:r>
          </a:p>
          <a:p>
            <a:pPr marL="0" indent="0">
              <a:buNone/>
            </a:pPr>
            <a:r>
              <a:rPr lang="nl-NL" dirty="0" smtClean="0"/>
              <a:t>Opdrachtnemer: SME Milieu-advies (Reina Kuiper)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Geraadpleegde professionals: </a:t>
            </a:r>
          </a:p>
          <a:p>
            <a:r>
              <a:rPr lang="nl-NL" dirty="0" smtClean="0"/>
              <a:t>Marten Smid, Ariane Tuinenburg, Remco de Boer, Tommy Bolleboom (RWS)</a:t>
            </a:r>
          </a:p>
          <a:p>
            <a:r>
              <a:rPr lang="nl-NL" dirty="0" smtClean="0"/>
              <a:t>Jeroen Ponten (Waternet)</a:t>
            </a:r>
          </a:p>
          <a:p>
            <a:r>
              <a:rPr lang="nl-NL" dirty="0" smtClean="0"/>
              <a:t>Arianne </a:t>
            </a:r>
            <a:r>
              <a:rPr lang="nl-NL" dirty="0" err="1" smtClean="0"/>
              <a:t>Fijan</a:t>
            </a:r>
            <a:r>
              <a:rPr lang="nl-NL" dirty="0" smtClean="0"/>
              <a:t> (Gemeente Gouda)</a:t>
            </a:r>
          </a:p>
          <a:p>
            <a:r>
              <a:rPr lang="nl-NL" dirty="0" smtClean="0"/>
              <a:t>Joke van </a:t>
            </a:r>
            <a:r>
              <a:rPr lang="nl-NL" dirty="0" err="1" smtClean="0"/>
              <a:t>Wensem</a:t>
            </a:r>
            <a:r>
              <a:rPr lang="nl-NL" dirty="0" smtClean="0"/>
              <a:t> (I&amp;M)</a:t>
            </a:r>
          </a:p>
          <a:p>
            <a:r>
              <a:rPr lang="nl-NL" dirty="0" smtClean="0"/>
              <a:t>Willem Hendriks (Witteveen + Bos)</a:t>
            </a:r>
          </a:p>
          <a:p>
            <a:r>
              <a:rPr lang="nl-NL" dirty="0" smtClean="0"/>
              <a:t>Geert Roovers (</a:t>
            </a:r>
            <a:r>
              <a:rPr lang="nl-NL" dirty="0" err="1" smtClean="0"/>
              <a:t>Antea</a:t>
            </a:r>
            <a:r>
              <a:rPr lang="nl-NL" dirty="0" smtClean="0"/>
              <a:t> Group / Saxion)</a:t>
            </a:r>
          </a:p>
          <a:p>
            <a:r>
              <a:rPr lang="nl-NL" dirty="0" smtClean="0"/>
              <a:t>Bauke de Vries (Saxion)</a:t>
            </a:r>
          </a:p>
          <a:p>
            <a:r>
              <a:rPr lang="nl-NL" dirty="0" smtClean="0"/>
              <a:t>Peter </a:t>
            </a:r>
            <a:r>
              <a:rPr lang="nl-NL" dirty="0" err="1" smtClean="0"/>
              <a:t>Groenhuijzen</a:t>
            </a:r>
            <a:r>
              <a:rPr lang="nl-NL" dirty="0" smtClean="0"/>
              <a:t> (Van Hall </a:t>
            </a:r>
            <a:r>
              <a:rPr lang="nl-NL" dirty="0" err="1" smtClean="0"/>
              <a:t>Larenstein</a:t>
            </a:r>
            <a:r>
              <a:rPr lang="nl-NL" dirty="0" smtClean="0"/>
              <a:t>)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Input vanuit KOBO-netwerk en HBO-netwerk Ruimtelijke Adaptatie</a:t>
            </a:r>
          </a:p>
          <a:p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2616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 smtClean="0"/>
              <a:t>Klimaatadaptatie </a:t>
            </a:r>
            <a:r>
              <a:rPr lang="nl-NL" dirty="0" smtClean="0">
                <a:sym typeface="Wingdings" panose="05000000000000000000" pitchFamily="2" charset="2"/>
              </a:rPr>
              <a:t> droogte als voorbeeld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Fasen in proces van ruimtelijke adaptatie / koppeling aan benodigde kennis en vaardigheden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Websites en tools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Praktijksituatie: droogte en bodemdaling in Gouda</a:t>
            </a:r>
          </a:p>
          <a:p>
            <a:r>
              <a:rPr lang="nl-NL" dirty="0" smtClean="0">
                <a:sym typeface="Wingdings" panose="05000000000000000000" pitchFamily="2" charset="2"/>
              </a:rPr>
              <a:t>Overzicht kennisvelden, relevante houdingen en vaardigheden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3667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Gevolgen van toenemende droogte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8313" y="1988840"/>
            <a:ext cx="8402400" cy="4140000"/>
          </a:xfrm>
        </p:spPr>
        <p:txBody>
          <a:bodyPr/>
          <a:lstStyle/>
          <a:p>
            <a:pPr marL="0" lvl="0" indent="0">
              <a:buNone/>
            </a:pPr>
            <a:r>
              <a:rPr lang="nl-NL" sz="2000" dirty="0" smtClean="0"/>
              <a:t>1. </a:t>
            </a:r>
            <a:r>
              <a:rPr lang="nl-NL" sz="2000" b="1" dirty="0" smtClean="0"/>
              <a:t>Verdroging</a:t>
            </a:r>
            <a:r>
              <a:rPr lang="nl-NL" sz="2000" dirty="0" smtClean="0"/>
              <a:t> </a:t>
            </a:r>
            <a:r>
              <a:rPr lang="nl-NL" sz="2000" dirty="0"/>
              <a:t>van de bodem met als gevolg achteruitgang van de biodiversiteit, bosbranden, degradatie van </a:t>
            </a:r>
            <a:r>
              <a:rPr lang="nl-NL" sz="2000" dirty="0" smtClean="0"/>
              <a:t>landbouwgronden</a:t>
            </a:r>
            <a:r>
              <a:rPr lang="nl-NL" sz="2000" dirty="0"/>
              <a:t>, </a:t>
            </a:r>
            <a:r>
              <a:rPr lang="nl-NL" sz="2000" dirty="0" smtClean="0"/>
              <a:t>misoogsten en </a:t>
            </a:r>
            <a:r>
              <a:rPr lang="nl-NL" sz="2000" dirty="0"/>
              <a:t>bodemdaling in laag </a:t>
            </a:r>
            <a:r>
              <a:rPr lang="nl-NL" sz="2000" dirty="0" smtClean="0"/>
              <a:t>Nederland.</a:t>
            </a:r>
          </a:p>
          <a:p>
            <a:pPr marL="0" lvl="0" indent="0">
              <a:buNone/>
            </a:pPr>
            <a:endParaRPr lang="nl-NL" sz="500" dirty="0" smtClean="0"/>
          </a:p>
          <a:p>
            <a:pPr marL="0" lvl="0" indent="0">
              <a:buNone/>
            </a:pPr>
            <a:r>
              <a:rPr lang="nl-NL" sz="2000" dirty="0" smtClean="0"/>
              <a:t>2. </a:t>
            </a:r>
            <a:r>
              <a:rPr lang="nl-NL" sz="2000" b="1" dirty="0" smtClean="0"/>
              <a:t>Watertekort</a:t>
            </a:r>
            <a:r>
              <a:rPr lang="nl-NL" sz="2000" dirty="0"/>
              <a:t>, o.a. door lagere rivierafvoeren, met gevolgen voor de scheepvaart, </a:t>
            </a:r>
            <a:r>
              <a:rPr lang="nl-NL" sz="2000" dirty="0" smtClean="0"/>
              <a:t>drinkwaterwinning </a:t>
            </a:r>
            <a:r>
              <a:rPr lang="nl-NL" sz="2000" dirty="0"/>
              <a:t>en </a:t>
            </a:r>
            <a:r>
              <a:rPr lang="nl-NL" sz="2000" dirty="0" smtClean="0"/>
              <a:t>landbouw </a:t>
            </a:r>
            <a:r>
              <a:rPr lang="nl-NL" sz="2000" dirty="0"/>
              <a:t>en afname van de waterkwaliteit. </a:t>
            </a:r>
            <a:endParaRPr lang="nl-NL" sz="2000" dirty="0" smtClean="0"/>
          </a:p>
          <a:p>
            <a:pPr marL="0" lvl="0" indent="0">
              <a:buNone/>
            </a:pPr>
            <a:endParaRPr lang="nl-NL" sz="500" dirty="0"/>
          </a:p>
          <a:p>
            <a:pPr marL="0" lvl="0" indent="0">
              <a:buNone/>
            </a:pPr>
            <a:r>
              <a:rPr lang="nl-NL" sz="2000" dirty="0" smtClean="0"/>
              <a:t>3. </a:t>
            </a:r>
            <a:r>
              <a:rPr lang="nl-NL" sz="2000" b="1" dirty="0" smtClean="0"/>
              <a:t>Verzilting</a:t>
            </a:r>
            <a:r>
              <a:rPr lang="nl-NL" sz="2000" dirty="0" smtClean="0"/>
              <a:t> </a:t>
            </a:r>
            <a:r>
              <a:rPr lang="nl-NL" sz="2000" dirty="0"/>
              <a:t>van het grondwater in de kuststreek door zoutindringing waardoor de landbouw en drinkwaterwinning onder druk komen te staan</a:t>
            </a:r>
            <a:r>
              <a:rPr lang="nl-NL" sz="2000" dirty="0" smtClean="0"/>
              <a:t>.</a:t>
            </a:r>
          </a:p>
          <a:p>
            <a:pPr marL="0" lvl="0" indent="0">
              <a:buNone/>
            </a:pPr>
            <a:endParaRPr lang="nl-NL" sz="500" dirty="0"/>
          </a:p>
          <a:p>
            <a:pPr marL="0" lvl="0" indent="0">
              <a:buNone/>
            </a:pPr>
            <a:r>
              <a:rPr lang="nl-NL" sz="2000" dirty="0" smtClean="0"/>
              <a:t>4. De </a:t>
            </a:r>
            <a:r>
              <a:rPr lang="nl-NL" sz="2000" dirty="0"/>
              <a:t>uit 1 t/m 3 volgende </a:t>
            </a:r>
            <a:r>
              <a:rPr lang="nl-NL" sz="2000" b="1" dirty="0" err="1"/>
              <a:t>sociaal-economische</a:t>
            </a:r>
            <a:r>
              <a:rPr lang="nl-NL" sz="2000" dirty="0"/>
              <a:t> en </a:t>
            </a:r>
            <a:r>
              <a:rPr lang="nl-NL" sz="2000" b="1" dirty="0"/>
              <a:t>maatschappelijke effecten</a:t>
            </a:r>
            <a:r>
              <a:rPr lang="nl-NL" sz="2000" dirty="0"/>
              <a:t>, zoals gezondheidsschade als gevolg van een afname van de luchtkwaliteit.</a:t>
            </a:r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603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Belangrijkste gevolgen van toenemende droogte 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Bollenschema NAS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  <p:pic>
        <p:nvPicPr>
          <p:cNvPr id="5" name="Afbeelding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" t="12801" r="2130" b="10278"/>
          <a:stretch>
            <a:fillRect/>
          </a:stretch>
        </p:blipFill>
        <p:spPr bwMode="auto">
          <a:xfrm>
            <a:off x="2339752" y="2420888"/>
            <a:ext cx="561662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0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Watertekort rivieren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67544" y="4509120"/>
            <a:ext cx="80648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/>
              <a:t>Watertekort, o.a. door lagere rivierafvoeren, met gevolgen voor de scheepvaart, – beperkte beschikbaarheid van zoet oppervlaktewater (o.a. met gevolgen voor de drinkwaterwinning en de landbouw) en afname van de waterkwaliteit. </a:t>
            </a:r>
          </a:p>
          <a:p>
            <a:endParaRPr lang="nl-NL" dirty="0"/>
          </a:p>
        </p:txBody>
      </p:sp>
      <p:pic>
        <p:nvPicPr>
          <p:cNvPr id="7" name="Afbeelding 6" descr="https://www.deingenieur.nl/uploads/media/5506db948a08b.jpe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4"/>
          <a:stretch/>
        </p:blipFill>
        <p:spPr bwMode="auto">
          <a:xfrm>
            <a:off x="4976068" y="1772816"/>
            <a:ext cx="352839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34952"/>
            <a:ext cx="2286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2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67544" y="5374377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/>
              <a:t>Verdroging </a:t>
            </a:r>
            <a:r>
              <a:rPr lang="nl-NL" dirty="0" smtClean="0"/>
              <a:t>van natuur en landbouwgronden met als gevolg achteruitgang </a:t>
            </a:r>
            <a:r>
              <a:rPr lang="nl-NL" dirty="0"/>
              <a:t>van de biodiversiteit, bosbranden, degradatie van landbouwgronden, </a:t>
            </a:r>
            <a:r>
              <a:rPr lang="nl-NL" dirty="0" smtClean="0"/>
              <a:t>misoogsten. </a:t>
            </a:r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Verdroging landbouw en natuur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0" y="2100344"/>
            <a:ext cx="4499992" cy="2990620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98068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93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700808"/>
            <a:ext cx="2800659" cy="4221088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9-11-2017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67544" y="4430316"/>
            <a:ext cx="5616624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dirty="0" smtClean="0"/>
              <a:t>Verdroging van de bodem bij veendijken kan leiden tot scheuren met gevolgen voor de waterveiligheid.</a:t>
            </a:r>
          </a:p>
          <a:p>
            <a:pPr lvl="0"/>
            <a:endParaRPr lang="nl-NL" sz="1100" i="1" dirty="0" smtClean="0"/>
          </a:p>
          <a:p>
            <a:pPr lvl="0"/>
            <a:r>
              <a:rPr lang="nl-NL" sz="1100" i="1" dirty="0" smtClean="0"/>
              <a:t>© Afbeeldingen</a:t>
            </a:r>
          </a:p>
          <a:p>
            <a:pPr lvl="0"/>
            <a:r>
              <a:rPr lang="nl-NL" sz="1100" i="1" dirty="0" smtClean="0"/>
              <a:t>Waternet</a:t>
            </a:r>
          </a:p>
          <a:p>
            <a:pPr lvl="0"/>
            <a:r>
              <a:rPr lang="nl-NL" sz="1100" i="1" dirty="0" smtClean="0"/>
              <a:t>Deltaprogramma Zoet water</a:t>
            </a:r>
            <a:endParaRPr lang="nl-NL" sz="1100" dirty="0" smtClean="0"/>
          </a:p>
          <a:p>
            <a:pPr lvl="0"/>
            <a:r>
              <a:rPr lang="nl-NL" sz="1100" dirty="0" smtClean="0"/>
              <a:t>urbangreenbluegrids.com</a:t>
            </a:r>
            <a:endParaRPr lang="nl-NL" sz="1100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68000" y="1156682"/>
            <a:ext cx="8402400" cy="400110"/>
          </a:xfrm>
        </p:spPr>
        <p:txBody>
          <a:bodyPr/>
          <a:lstStyle/>
          <a:p>
            <a:r>
              <a:rPr lang="nl-NL" dirty="0" smtClean="0"/>
              <a:t>Verdroging/scheuren veendijken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39"/>
            <a:ext cx="3142588" cy="225810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92" y="1700808"/>
            <a:ext cx="182575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e schakeldag 25 juni 2015 v4 jp DEEL 1 (2)def">
  <a:themeElements>
    <a:clrScheme name="landmachtNL1 1">
      <a:dk1>
        <a:srgbClr val="000000"/>
      </a:dk1>
      <a:lt1>
        <a:srgbClr val="FFFFFF"/>
      </a:lt1>
      <a:dk2>
        <a:srgbClr val="E17000"/>
      </a:dk2>
      <a:lt2>
        <a:srgbClr val="9ACCD4"/>
      </a:lt2>
      <a:accent1>
        <a:srgbClr val="2494C5"/>
      </a:accent1>
      <a:accent2>
        <a:srgbClr val="9ACCD4"/>
      </a:accent2>
      <a:accent3>
        <a:srgbClr val="FFFFFF"/>
      </a:accent3>
      <a:accent4>
        <a:srgbClr val="000000"/>
      </a:accent4>
      <a:accent5>
        <a:srgbClr val="ACC8DF"/>
      </a:accent5>
      <a:accent6>
        <a:srgbClr val="8BB9C0"/>
      </a:accent6>
      <a:hlink>
        <a:srgbClr val="004228"/>
      </a:hlink>
      <a:folHlink>
        <a:srgbClr val="E17000"/>
      </a:folHlink>
    </a:clrScheme>
    <a:fontScheme name="landmachtNL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landmachtNL1 1">
        <a:dk1>
          <a:srgbClr val="000000"/>
        </a:dk1>
        <a:lt1>
          <a:srgbClr val="FFFFFF"/>
        </a:lt1>
        <a:dk2>
          <a:srgbClr val="E17000"/>
        </a:dk2>
        <a:lt2>
          <a:srgbClr val="9ACCD4"/>
        </a:lt2>
        <a:accent1>
          <a:srgbClr val="2494C5"/>
        </a:accent1>
        <a:accent2>
          <a:srgbClr val="9ACCD4"/>
        </a:accent2>
        <a:accent3>
          <a:srgbClr val="FFFFFF"/>
        </a:accent3>
        <a:accent4>
          <a:srgbClr val="000000"/>
        </a:accent4>
        <a:accent5>
          <a:srgbClr val="ACC8DF"/>
        </a:accent5>
        <a:accent6>
          <a:srgbClr val="8BB9C0"/>
        </a:accent6>
        <a:hlink>
          <a:srgbClr val="004228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schakeldag 25 juni 2015 v4 jp DEEL 1 (2)def</Template>
  <TotalTime>0</TotalTime>
  <Words>1036</Words>
  <Application>Microsoft Office PowerPoint</Application>
  <PresentationFormat>On-screen Show (4:3)</PresentationFormat>
  <Paragraphs>187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Verdana</vt:lpstr>
      <vt:lpstr>Wingdings</vt:lpstr>
      <vt:lpstr>presentatie schakeldag 25 juni 2015 v4 jp DEEL 1 (2)def</vt:lpstr>
      <vt:lpstr>Workshop ruimtelijke adaptatie en HBO-competenties</vt:lpstr>
      <vt:lpstr>Kennisbehoefte werkveldkaart droogteadaptatie</vt:lpstr>
      <vt:lpstr>Totstandkoming</vt:lpstr>
      <vt:lpstr>Inhoud</vt:lpstr>
      <vt:lpstr>Gevolgen van toenemende droogte</vt:lpstr>
      <vt:lpstr>Belangrijkste gevolgen van toenemende droogte </vt:lpstr>
      <vt:lpstr>Watertekort rivieren</vt:lpstr>
      <vt:lpstr>Verdroging landbouw en natuur</vt:lpstr>
      <vt:lpstr>Verdroging/scheuren veendijken</vt:lpstr>
      <vt:lpstr>PowerPoint Presentation</vt:lpstr>
      <vt:lpstr>Verzilting</vt:lpstr>
      <vt:lpstr>Sociaaleconomische gevolgen</vt:lpstr>
      <vt:lpstr>Uitdagingen in het omgaan met droogte</vt:lpstr>
      <vt:lpstr>Een nieuw soort professional (1)</vt:lpstr>
      <vt:lpstr>Een nieuw soort professional (2)</vt:lpstr>
      <vt:lpstr>Fasen en aanpak proces rond droogteadaptatie (1) (o.a. gebaseerd op Deltaplan RA)</vt:lpstr>
      <vt:lpstr>Fasen en aanpak proces rond droogteadaptatie (2)</vt:lpstr>
      <vt:lpstr>Beschrijving kennisvelden, houding, vaardigheden</vt:lpstr>
      <vt:lpstr>Houding en vaardigheden</vt:lpstr>
      <vt:lpstr>Belang van multidisciplinaire leersituaties</vt:lpstr>
      <vt:lpstr>Ambassadeurs</vt:lpstr>
      <vt:lpstr>Toepassing van uitkomsten werkveldinventarisatie in ons onderwijs</vt:lpstr>
      <vt:lpstr>Contactpersonen:  Geert Roovers, lector Bodem en ondergrond Ariane Tuinenburg, Adviseur Rijkswaterstaat Peter Groenhuijzen, Van Hall Larenstein Bauke de Vries, Saxion Hogeschool</vt:lpstr>
    </vt:vector>
  </TitlesOfParts>
  <Company>Rijkswaterstaat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Actief Grondwaterpeil beheer in stedelijk gebied?</dc:title>
  <dc:creator>Ponten, Jeroen (WVL)</dc:creator>
  <cp:lastModifiedBy>Bauke de Vries</cp:lastModifiedBy>
  <cp:revision>184</cp:revision>
  <cp:lastPrinted>2017-11-08T14:10:11Z</cp:lastPrinted>
  <dcterms:created xsi:type="dcterms:W3CDTF">2016-11-28T10:02:29Z</dcterms:created>
  <dcterms:modified xsi:type="dcterms:W3CDTF">2017-11-08T15:20:06Z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eur">
    <vt:lpwstr>Auteur</vt:lpwstr>
  </property>
  <property fmtid="{D5CDD505-2E9C-101B-9397-08002B2CF9AE}" pid="3" name="Functie">
    <vt:lpwstr>Functie</vt:lpwstr>
  </property>
  <property fmtid="{D5CDD505-2E9C-101B-9397-08002B2CF9AE}" pid="4" name="Titel">
    <vt:lpwstr>Titel</vt:lpwstr>
  </property>
  <property fmtid="{D5CDD505-2E9C-101B-9397-08002B2CF9AE}" pid="5" name="Subtitel">
    <vt:lpwstr>Subtitel</vt:lpwstr>
  </property>
  <property fmtid="{D5CDD505-2E9C-101B-9397-08002B2CF9AE}" pid="6" name="Afdeling">
    <vt:lpwstr>Afdeling</vt:lpwstr>
  </property>
  <property fmtid="{D5CDD505-2E9C-101B-9397-08002B2CF9AE}" pid="7" name="Merking">
    <vt:lpwstr>Merking</vt:lpwstr>
  </property>
  <property fmtid="{D5CDD505-2E9C-101B-9397-08002B2CF9AE}" pid="8" name="Rubricering">
    <vt:lpwstr>Rubricering</vt:lpwstr>
  </property>
  <property fmtid="{D5CDD505-2E9C-101B-9397-08002B2CF9AE}" pid="9" name="Datum">
    <vt:filetime>1999-12-31T22:00:00Z</vt:filetime>
  </property>
</Properties>
</file>