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7" r:id="rId2"/>
    <p:sldId id="318" r:id="rId3"/>
    <p:sldId id="322" r:id="rId4"/>
    <p:sldId id="325" r:id="rId5"/>
    <p:sldId id="326" r:id="rId6"/>
    <p:sldId id="297" r:id="rId7"/>
    <p:sldId id="303" r:id="rId8"/>
    <p:sldId id="315" r:id="rId9"/>
    <p:sldId id="316" r:id="rId10"/>
    <p:sldId id="324" r:id="rId11"/>
  </p:sldIdLst>
  <p:sldSz cx="12192000" cy="6858000"/>
  <p:notesSz cx="6805613" cy="99441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>
    <p:extLst/>
  </p:cmAuthor>
  <p:cmAuthor id="1" name="Arnout Drenthel" initials="AD" lastIdx="1" clrIdx="0">
    <p:extLst/>
  </p:cmAuthor>
  <p:cmAuthor id="8" name="Arnout Drenthel" initials="AD [8]" lastIdx="1" clrIdx="7">
    <p:extLst/>
  </p:cmAuthor>
  <p:cmAuthor id="2" name="Arnout Drenthel" initials="AD [2]" lastIdx="1" clrIdx="1">
    <p:extLst/>
  </p:cmAuthor>
  <p:cmAuthor id="9" name="Arnout Drenthel" initials="AD [9]" lastIdx="1" clrIdx="8">
    <p:extLst/>
  </p:cmAuthor>
  <p:cmAuthor id="3" name="Arnout Drenthel" initials="AD [3]" lastIdx="1" clrIdx="2">
    <p:extLst/>
  </p:cmAuthor>
  <p:cmAuthor id="4" name="Arnout Drenthel" initials="AD [4]" lastIdx="1" clrIdx="3">
    <p:extLst/>
  </p:cmAuthor>
  <p:cmAuthor id="5" name="Arnout Drenthel" initials="AD [5]" lastIdx="1" clrIdx="4">
    <p:extLst/>
  </p:cmAuthor>
  <p:cmAuthor id="6" name="Arnout Drenthel" initials="AD [6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52D"/>
    <a:srgbClr val="154273"/>
    <a:srgbClr val="F2D9E7"/>
    <a:srgbClr val="E5B2CF"/>
    <a:srgbClr val="D52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0" autoAdjust="0"/>
    <p:restoredTop sz="74057" autoAdjust="0"/>
  </p:normalViewPr>
  <p:slideViewPr>
    <p:cSldViewPr snapToGrid="0">
      <p:cViewPr varScale="1">
        <p:scale>
          <a:sx n="86" d="100"/>
          <a:sy n="86" d="100"/>
        </p:scale>
        <p:origin x="-1332" y="-78"/>
      </p:cViewPr>
      <p:guideLst>
        <p:guide orient="horz" pos="2160"/>
        <p:guide orient="horz" pos="1036"/>
        <p:guide pos="5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224"/>
    </p:cViewPr>
  </p:sorterViewPr>
  <p:notesViewPr>
    <p:cSldViewPr snapToGrid="0">
      <p:cViewPr varScale="1">
        <p:scale>
          <a:sx n="81" d="100"/>
          <a:sy n="81" d="100"/>
        </p:scale>
        <p:origin x="23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t.ssc-campus.nl\KNMI\Home\sluijter\TX90P_STAID000162__ANNU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nl-NL" sz="1600"/>
              <a:t>Aantal warme dagen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Warme dagen</c:v>
          </c:tx>
          <c:spPr>
            <a:ln w="4445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TX90P_STAID000162__ANNUAL!$A$22:$A$138</c:f>
              <c:numCache>
                <c:formatCode>General</c:formatCode>
                <c:ptCount val="117"/>
                <c:pt idx="0">
                  <c:v>1901</c:v>
                </c:pt>
                <c:pt idx="1">
                  <c:v>1902</c:v>
                </c:pt>
                <c:pt idx="2">
                  <c:v>1903</c:v>
                </c:pt>
                <c:pt idx="3">
                  <c:v>1904</c:v>
                </c:pt>
                <c:pt idx="4">
                  <c:v>1905</c:v>
                </c:pt>
                <c:pt idx="5">
                  <c:v>1906</c:v>
                </c:pt>
                <c:pt idx="6">
                  <c:v>1907</c:v>
                </c:pt>
                <c:pt idx="7">
                  <c:v>1908</c:v>
                </c:pt>
                <c:pt idx="8">
                  <c:v>1909</c:v>
                </c:pt>
                <c:pt idx="9">
                  <c:v>1910</c:v>
                </c:pt>
                <c:pt idx="10">
                  <c:v>1911</c:v>
                </c:pt>
                <c:pt idx="11">
                  <c:v>1912</c:v>
                </c:pt>
                <c:pt idx="12">
                  <c:v>1913</c:v>
                </c:pt>
                <c:pt idx="13">
                  <c:v>1914</c:v>
                </c:pt>
                <c:pt idx="14">
                  <c:v>1915</c:v>
                </c:pt>
                <c:pt idx="15">
                  <c:v>1916</c:v>
                </c:pt>
                <c:pt idx="16">
                  <c:v>1917</c:v>
                </c:pt>
                <c:pt idx="17">
                  <c:v>1918</c:v>
                </c:pt>
                <c:pt idx="18">
                  <c:v>1919</c:v>
                </c:pt>
                <c:pt idx="19">
                  <c:v>1920</c:v>
                </c:pt>
                <c:pt idx="20">
                  <c:v>1921</c:v>
                </c:pt>
                <c:pt idx="21">
                  <c:v>1922</c:v>
                </c:pt>
                <c:pt idx="22">
                  <c:v>1923</c:v>
                </c:pt>
                <c:pt idx="23">
                  <c:v>1924</c:v>
                </c:pt>
                <c:pt idx="24">
                  <c:v>1925</c:v>
                </c:pt>
                <c:pt idx="25">
                  <c:v>1926</c:v>
                </c:pt>
                <c:pt idx="26">
                  <c:v>1927</c:v>
                </c:pt>
                <c:pt idx="27">
                  <c:v>1928</c:v>
                </c:pt>
                <c:pt idx="28">
                  <c:v>1929</c:v>
                </c:pt>
                <c:pt idx="29">
                  <c:v>1930</c:v>
                </c:pt>
                <c:pt idx="30">
                  <c:v>1931</c:v>
                </c:pt>
                <c:pt idx="31">
                  <c:v>1932</c:v>
                </c:pt>
                <c:pt idx="32">
                  <c:v>1933</c:v>
                </c:pt>
                <c:pt idx="33">
                  <c:v>1934</c:v>
                </c:pt>
                <c:pt idx="34">
                  <c:v>1935</c:v>
                </c:pt>
                <c:pt idx="35">
                  <c:v>1936</c:v>
                </c:pt>
                <c:pt idx="36">
                  <c:v>1937</c:v>
                </c:pt>
                <c:pt idx="37">
                  <c:v>1938</c:v>
                </c:pt>
                <c:pt idx="38">
                  <c:v>1939</c:v>
                </c:pt>
                <c:pt idx="39">
                  <c:v>1940</c:v>
                </c:pt>
                <c:pt idx="40">
                  <c:v>1941</c:v>
                </c:pt>
                <c:pt idx="41">
                  <c:v>1942</c:v>
                </c:pt>
                <c:pt idx="42">
                  <c:v>1943</c:v>
                </c:pt>
                <c:pt idx="43">
                  <c:v>1944</c:v>
                </c:pt>
                <c:pt idx="44">
                  <c:v>1945</c:v>
                </c:pt>
                <c:pt idx="45">
                  <c:v>1946</c:v>
                </c:pt>
                <c:pt idx="46">
                  <c:v>1947</c:v>
                </c:pt>
                <c:pt idx="47">
                  <c:v>1948</c:v>
                </c:pt>
                <c:pt idx="48">
                  <c:v>1949</c:v>
                </c:pt>
                <c:pt idx="49">
                  <c:v>1950</c:v>
                </c:pt>
                <c:pt idx="50">
                  <c:v>1951</c:v>
                </c:pt>
                <c:pt idx="51">
                  <c:v>1952</c:v>
                </c:pt>
                <c:pt idx="52">
                  <c:v>1953</c:v>
                </c:pt>
                <c:pt idx="53">
                  <c:v>1954</c:v>
                </c:pt>
                <c:pt idx="54">
                  <c:v>1955</c:v>
                </c:pt>
                <c:pt idx="55">
                  <c:v>1956</c:v>
                </c:pt>
                <c:pt idx="56">
                  <c:v>1957</c:v>
                </c:pt>
                <c:pt idx="57">
                  <c:v>1958</c:v>
                </c:pt>
                <c:pt idx="58">
                  <c:v>1959</c:v>
                </c:pt>
                <c:pt idx="59">
                  <c:v>1960</c:v>
                </c:pt>
                <c:pt idx="60">
                  <c:v>1961</c:v>
                </c:pt>
                <c:pt idx="61">
                  <c:v>1962</c:v>
                </c:pt>
                <c:pt idx="62">
                  <c:v>1963</c:v>
                </c:pt>
                <c:pt idx="63">
                  <c:v>1964</c:v>
                </c:pt>
                <c:pt idx="64">
                  <c:v>1965</c:v>
                </c:pt>
                <c:pt idx="65">
                  <c:v>1966</c:v>
                </c:pt>
                <c:pt idx="66">
                  <c:v>1967</c:v>
                </c:pt>
                <c:pt idx="67">
                  <c:v>1968</c:v>
                </c:pt>
                <c:pt idx="68">
                  <c:v>1969</c:v>
                </c:pt>
                <c:pt idx="69">
                  <c:v>1970</c:v>
                </c:pt>
                <c:pt idx="70">
                  <c:v>1971</c:v>
                </c:pt>
                <c:pt idx="71">
                  <c:v>1972</c:v>
                </c:pt>
                <c:pt idx="72">
                  <c:v>1973</c:v>
                </c:pt>
                <c:pt idx="73">
                  <c:v>1974</c:v>
                </c:pt>
                <c:pt idx="74">
                  <c:v>1975</c:v>
                </c:pt>
                <c:pt idx="75">
                  <c:v>1976</c:v>
                </c:pt>
                <c:pt idx="76">
                  <c:v>1977</c:v>
                </c:pt>
                <c:pt idx="77">
                  <c:v>1978</c:v>
                </c:pt>
                <c:pt idx="78">
                  <c:v>1979</c:v>
                </c:pt>
                <c:pt idx="79">
                  <c:v>1980</c:v>
                </c:pt>
                <c:pt idx="80">
                  <c:v>1981</c:v>
                </c:pt>
                <c:pt idx="81">
                  <c:v>1982</c:v>
                </c:pt>
                <c:pt idx="82">
                  <c:v>1983</c:v>
                </c:pt>
                <c:pt idx="83">
                  <c:v>1984</c:v>
                </c:pt>
                <c:pt idx="84">
                  <c:v>1985</c:v>
                </c:pt>
                <c:pt idx="85">
                  <c:v>1986</c:v>
                </c:pt>
                <c:pt idx="86">
                  <c:v>1987</c:v>
                </c:pt>
                <c:pt idx="87">
                  <c:v>1988</c:v>
                </c:pt>
                <c:pt idx="88">
                  <c:v>1989</c:v>
                </c:pt>
                <c:pt idx="89">
                  <c:v>1990</c:v>
                </c:pt>
                <c:pt idx="90">
                  <c:v>1991</c:v>
                </c:pt>
                <c:pt idx="91">
                  <c:v>1992</c:v>
                </c:pt>
                <c:pt idx="92">
                  <c:v>1993</c:v>
                </c:pt>
                <c:pt idx="93">
                  <c:v>1994</c:v>
                </c:pt>
                <c:pt idx="94">
                  <c:v>1995</c:v>
                </c:pt>
                <c:pt idx="95">
                  <c:v>1996</c:v>
                </c:pt>
                <c:pt idx="96">
                  <c:v>1997</c:v>
                </c:pt>
                <c:pt idx="97">
                  <c:v>1998</c:v>
                </c:pt>
                <c:pt idx="98">
                  <c:v>1999</c:v>
                </c:pt>
                <c:pt idx="99">
                  <c:v>2000</c:v>
                </c:pt>
                <c:pt idx="100">
                  <c:v>2001</c:v>
                </c:pt>
                <c:pt idx="101">
                  <c:v>2002</c:v>
                </c:pt>
                <c:pt idx="102">
                  <c:v>2003</c:v>
                </c:pt>
                <c:pt idx="103">
                  <c:v>2004</c:v>
                </c:pt>
                <c:pt idx="104">
                  <c:v>2005</c:v>
                </c:pt>
                <c:pt idx="105">
                  <c:v>2006</c:v>
                </c:pt>
                <c:pt idx="106">
                  <c:v>2007</c:v>
                </c:pt>
                <c:pt idx="107">
                  <c:v>2008</c:v>
                </c:pt>
                <c:pt idx="108">
                  <c:v>2009</c:v>
                </c:pt>
                <c:pt idx="109">
                  <c:v>2010</c:v>
                </c:pt>
                <c:pt idx="110">
                  <c:v>2011</c:v>
                </c:pt>
                <c:pt idx="111">
                  <c:v>2012</c:v>
                </c:pt>
                <c:pt idx="112">
                  <c:v>2013</c:v>
                </c:pt>
                <c:pt idx="113">
                  <c:v>2014</c:v>
                </c:pt>
                <c:pt idx="114">
                  <c:v>2015</c:v>
                </c:pt>
                <c:pt idx="115">
                  <c:v>2016</c:v>
                </c:pt>
                <c:pt idx="116">
                  <c:v>2017</c:v>
                </c:pt>
              </c:numCache>
            </c:numRef>
          </c:cat>
          <c:val>
            <c:numRef>
              <c:f>TX90P_STAID000162__ANNUAL!$D$22:$D$138</c:f>
              <c:numCache>
                <c:formatCode>General</c:formatCode>
                <c:ptCount val="117"/>
                <c:pt idx="0">
                  <c:v>26</c:v>
                </c:pt>
                <c:pt idx="1">
                  <c:v>20</c:v>
                </c:pt>
                <c:pt idx="2">
                  <c:v>31</c:v>
                </c:pt>
                <c:pt idx="3">
                  <c:v>13</c:v>
                </c:pt>
                <c:pt idx="4">
                  <c:v>13</c:v>
                </c:pt>
                <c:pt idx="5">
                  <c:v>24</c:v>
                </c:pt>
                <c:pt idx="6">
                  <c:v>25</c:v>
                </c:pt>
                <c:pt idx="7">
                  <c:v>17</c:v>
                </c:pt>
                <c:pt idx="8">
                  <c:v>12</c:v>
                </c:pt>
                <c:pt idx="9">
                  <c:v>23</c:v>
                </c:pt>
                <c:pt idx="10">
                  <c:v>34</c:v>
                </c:pt>
                <c:pt idx="11">
                  <c:v>29</c:v>
                </c:pt>
                <c:pt idx="12">
                  <c:v>29</c:v>
                </c:pt>
                <c:pt idx="13">
                  <c:v>32</c:v>
                </c:pt>
                <c:pt idx="14">
                  <c:v>22</c:v>
                </c:pt>
                <c:pt idx="15">
                  <c:v>41</c:v>
                </c:pt>
                <c:pt idx="16">
                  <c:v>29</c:v>
                </c:pt>
                <c:pt idx="17">
                  <c:v>36</c:v>
                </c:pt>
                <c:pt idx="18">
                  <c:v>19</c:v>
                </c:pt>
                <c:pt idx="19">
                  <c:v>41</c:v>
                </c:pt>
                <c:pt idx="20">
                  <c:v>68</c:v>
                </c:pt>
                <c:pt idx="21">
                  <c:v>18</c:v>
                </c:pt>
                <c:pt idx="22">
                  <c:v>29</c:v>
                </c:pt>
                <c:pt idx="23">
                  <c:v>13</c:v>
                </c:pt>
                <c:pt idx="24">
                  <c:v>34</c:v>
                </c:pt>
                <c:pt idx="25">
                  <c:v>27</c:v>
                </c:pt>
                <c:pt idx="26">
                  <c:v>18</c:v>
                </c:pt>
                <c:pt idx="27">
                  <c:v>30</c:v>
                </c:pt>
                <c:pt idx="28">
                  <c:v>40</c:v>
                </c:pt>
                <c:pt idx="29">
                  <c:v>39</c:v>
                </c:pt>
                <c:pt idx="30">
                  <c:v>14</c:v>
                </c:pt>
                <c:pt idx="31">
                  <c:v>28</c:v>
                </c:pt>
                <c:pt idx="32">
                  <c:v>34</c:v>
                </c:pt>
                <c:pt idx="33">
                  <c:v>39</c:v>
                </c:pt>
                <c:pt idx="34">
                  <c:v>27</c:v>
                </c:pt>
                <c:pt idx="35">
                  <c:v>30</c:v>
                </c:pt>
                <c:pt idx="36">
                  <c:v>29</c:v>
                </c:pt>
                <c:pt idx="37">
                  <c:v>39</c:v>
                </c:pt>
                <c:pt idx="38">
                  <c:v>36</c:v>
                </c:pt>
                <c:pt idx="39">
                  <c:v>16</c:v>
                </c:pt>
                <c:pt idx="40">
                  <c:v>33</c:v>
                </c:pt>
                <c:pt idx="41">
                  <c:v>13</c:v>
                </c:pt>
                <c:pt idx="42">
                  <c:v>47</c:v>
                </c:pt>
                <c:pt idx="43">
                  <c:v>22</c:v>
                </c:pt>
                <c:pt idx="44">
                  <c:v>36</c:v>
                </c:pt>
                <c:pt idx="45">
                  <c:v>30</c:v>
                </c:pt>
                <c:pt idx="46">
                  <c:v>56</c:v>
                </c:pt>
                <c:pt idx="47">
                  <c:v>56</c:v>
                </c:pt>
                <c:pt idx="48">
                  <c:v>49</c:v>
                </c:pt>
                <c:pt idx="49">
                  <c:v>26</c:v>
                </c:pt>
                <c:pt idx="50">
                  <c:v>18</c:v>
                </c:pt>
                <c:pt idx="51">
                  <c:v>28</c:v>
                </c:pt>
                <c:pt idx="52">
                  <c:v>33</c:v>
                </c:pt>
                <c:pt idx="53">
                  <c:v>34</c:v>
                </c:pt>
                <c:pt idx="54">
                  <c:v>22</c:v>
                </c:pt>
                <c:pt idx="55">
                  <c:v>23</c:v>
                </c:pt>
                <c:pt idx="56">
                  <c:v>36</c:v>
                </c:pt>
                <c:pt idx="57">
                  <c:v>22</c:v>
                </c:pt>
                <c:pt idx="58">
                  <c:v>68</c:v>
                </c:pt>
                <c:pt idx="59">
                  <c:v>34</c:v>
                </c:pt>
                <c:pt idx="60">
                  <c:v>53</c:v>
                </c:pt>
                <c:pt idx="61">
                  <c:v>16</c:v>
                </c:pt>
                <c:pt idx="62">
                  <c:v>19</c:v>
                </c:pt>
                <c:pt idx="63">
                  <c:v>41</c:v>
                </c:pt>
                <c:pt idx="64">
                  <c:v>25</c:v>
                </c:pt>
                <c:pt idx="65">
                  <c:v>34</c:v>
                </c:pt>
                <c:pt idx="66">
                  <c:v>27</c:v>
                </c:pt>
                <c:pt idx="67">
                  <c:v>26</c:v>
                </c:pt>
                <c:pt idx="68">
                  <c:v>53</c:v>
                </c:pt>
                <c:pt idx="69">
                  <c:v>25</c:v>
                </c:pt>
                <c:pt idx="70">
                  <c:v>31</c:v>
                </c:pt>
                <c:pt idx="71">
                  <c:v>19</c:v>
                </c:pt>
                <c:pt idx="72">
                  <c:v>27</c:v>
                </c:pt>
                <c:pt idx="73">
                  <c:v>45</c:v>
                </c:pt>
                <c:pt idx="74">
                  <c:v>43</c:v>
                </c:pt>
                <c:pt idx="75">
                  <c:v>56</c:v>
                </c:pt>
                <c:pt idx="76">
                  <c:v>32</c:v>
                </c:pt>
                <c:pt idx="77">
                  <c:v>34</c:v>
                </c:pt>
                <c:pt idx="78">
                  <c:v>32</c:v>
                </c:pt>
                <c:pt idx="79">
                  <c:v>33</c:v>
                </c:pt>
                <c:pt idx="80">
                  <c:v>36</c:v>
                </c:pt>
                <c:pt idx="81">
                  <c:v>58</c:v>
                </c:pt>
                <c:pt idx="82">
                  <c:v>65</c:v>
                </c:pt>
                <c:pt idx="83">
                  <c:v>33</c:v>
                </c:pt>
                <c:pt idx="84">
                  <c:v>32</c:v>
                </c:pt>
                <c:pt idx="85">
                  <c:v>36</c:v>
                </c:pt>
                <c:pt idx="86">
                  <c:v>26</c:v>
                </c:pt>
                <c:pt idx="87">
                  <c:v>36</c:v>
                </c:pt>
                <c:pt idx="88">
                  <c:v>82</c:v>
                </c:pt>
                <c:pt idx="89">
                  <c:v>77</c:v>
                </c:pt>
                <c:pt idx="90">
                  <c:v>48</c:v>
                </c:pt>
                <c:pt idx="91">
                  <c:v>52</c:v>
                </c:pt>
                <c:pt idx="92">
                  <c:v>49</c:v>
                </c:pt>
                <c:pt idx="93">
                  <c:v>53</c:v>
                </c:pt>
                <c:pt idx="94">
                  <c:v>73</c:v>
                </c:pt>
                <c:pt idx="95">
                  <c:v>29</c:v>
                </c:pt>
                <c:pt idx="96">
                  <c:v>53</c:v>
                </c:pt>
                <c:pt idx="97">
                  <c:v>53</c:v>
                </c:pt>
                <c:pt idx="98">
                  <c:v>59</c:v>
                </c:pt>
                <c:pt idx="99">
                  <c:v>56</c:v>
                </c:pt>
                <c:pt idx="100">
                  <c:v>51</c:v>
                </c:pt>
                <c:pt idx="101">
                  <c:v>64</c:v>
                </c:pt>
                <c:pt idx="102">
                  <c:v>74</c:v>
                </c:pt>
                <c:pt idx="103">
                  <c:v>52</c:v>
                </c:pt>
                <c:pt idx="104">
                  <c:v>63</c:v>
                </c:pt>
                <c:pt idx="105">
                  <c:v>85</c:v>
                </c:pt>
                <c:pt idx="106">
                  <c:v>74</c:v>
                </c:pt>
                <c:pt idx="107">
                  <c:v>54</c:v>
                </c:pt>
                <c:pt idx="108">
                  <c:v>46</c:v>
                </c:pt>
                <c:pt idx="109">
                  <c:v>36</c:v>
                </c:pt>
                <c:pt idx="110">
                  <c:v>67</c:v>
                </c:pt>
                <c:pt idx="111">
                  <c:v>60</c:v>
                </c:pt>
                <c:pt idx="112">
                  <c:v>49</c:v>
                </c:pt>
                <c:pt idx="113">
                  <c:v>75</c:v>
                </c:pt>
                <c:pt idx="114">
                  <c:v>75</c:v>
                </c:pt>
                <c:pt idx="115">
                  <c:v>53</c:v>
                </c:pt>
                <c:pt idx="116">
                  <c:v>50</c:v>
                </c:pt>
              </c:numCache>
            </c:numRef>
          </c:val>
          <c:smooth val="0"/>
        </c:ser>
        <c:ser>
          <c:idx val="1"/>
          <c:order val="1"/>
          <c:tx>
            <c:v>Trendlijn</c:v>
          </c:tx>
          <c:spPr>
            <a:ln w="4445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TX90P_STAID000162__ANNUAL!$A$22:$A$138</c:f>
              <c:numCache>
                <c:formatCode>General</c:formatCode>
                <c:ptCount val="117"/>
                <c:pt idx="0">
                  <c:v>1901</c:v>
                </c:pt>
                <c:pt idx="1">
                  <c:v>1902</c:v>
                </c:pt>
                <c:pt idx="2">
                  <c:v>1903</c:v>
                </c:pt>
                <c:pt idx="3">
                  <c:v>1904</c:v>
                </c:pt>
                <c:pt idx="4">
                  <c:v>1905</c:v>
                </c:pt>
                <c:pt idx="5">
                  <c:v>1906</c:v>
                </c:pt>
                <c:pt idx="6">
                  <c:v>1907</c:v>
                </c:pt>
                <c:pt idx="7">
                  <c:v>1908</c:v>
                </c:pt>
                <c:pt idx="8">
                  <c:v>1909</c:v>
                </c:pt>
                <c:pt idx="9">
                  <c:v>1910</c:v>
                </c:pt>
                <c:pt idx="10">
                  <c:v>1911</c:v>
                </c:pt>
                <c:pt idx="11">
                  <c:v>1912</c:v>
                </c:pt>
                <c:pt idx="12">
                  <c:v>1913</c:v>
                </c:pt>
                <c:pt idx="13">
                  <c:v>1914</c:v>
                </c:pt>
                <c:pt idx="14">
                  <c:v>1915</c:v>
                </c:pt>
                <c:pt idx="15">
                  <c:v>1916</c:v>
                </c:pt>
                <c:pt idx="16">
                  <c:v>1917</c:v>
                </c:pt>
                <c:pt idx="17">
                  <c:v>1918</c:v>
                </c:pt>
                <c:pt idx="18">
                  <c:v>1919</c:v>
                </c:pt>
                <c:pt idx="19">
                  <c:v>1920</c:v>
                </c:pt>
                <c:pt idx="20">
                  <c:v>1921</c:v>
                </c:pt>
                <c:pt idx="21">
                  <c:v>1922</c:v>
                </c:pt>
                <c:pt idx="22">
                  <c:v>1923</c:v>
                </c:pt>
                <c:pt idx="23">
                  <c:v>1924</c:v>
                </c:pt>
                <c:pt idx="24">
                  <c:v>1925</c:v>
                </c:pt>
                <c:pt idx="25">
                  <c:v>1926</c:v>
                </c:pt>
                <c:pt idx="26">
                  <c:v>1927</c:v>
                </c:pt>
                <c:pt idx="27">
                  <c:v>1928</c:v>
                </c:pt>
                <c:pt idx="28">
                  <c:v>1929</c:v>
                </c:pt>
                <c:pt idx="29">
                  <c:v>1930</c:v>
                </c:pt>
                <c:pt idx="30">
                  <c:v>1931</c:v>
                </c:pt>
                <c:pt idx="31">
                  <c:v>1932</c:v>
                </c:pt>
                <c:pt idx="32">
                  <c:v>1933</c:v>
                </c:pt>
                <c:pt idx="33">
                  <c:v>1934</c:v>
                </c:pt>
                <c:pt idx="34">
                  <c:v>1935</c:v>
                </c:pt>
                <c:pt idx="35">
                  <c:v>1936</c:v>
                </c:pt>
                <c:pt idx="36">
                  <c:v>1937</c:v>
                </c:pt>
                <c:pt idx="37">
                  <c:v>1938</c:v>
                </c:pt>
                <c:pt idx="38">
                  <c:v>1939</c:v>
                </c:pt>
                <c:pt idx="39">
                  <c:v>1940</c:v>
                </c:pt>
                <c:pt idx="40">
                  <c:v>1941</c:v>
                </c:pt>
                <c:pt idx="41">
                  <c:v>1942</c:v>
                </c:pt>
                <c:pt idx="42">
                  <c:v>1943</c:v>
                </c:pt>
                <c:pt idx="43">
                  <c:v>1944</c:v>
                </c:pt>
                <c:pt idx="44">
                  <c:v>1945</c:v>
                </c:pt>
                <c:pt idx="45">
                  <c:v>1946</c:v>
                </c:pt>
                <c:pt idx="46">
                  <c:v>1947</c:v>
                </c:pt>
                <c:pt idx="47">
                  <c:v>1948</c:v>
                </c:pt>
                <c:pt idx="48">
                  <c:v>1949</c:v>
                </c:pt>
                <c:pt idx="49">
                  <c:v>1950</c:v>
                </c:pt>
                <c:pt idx="50">
                  <c:v>1951</c:v>
                </c:pt>
                <c:pt idx="51">
                  <c:v>1952</c:v>
                </c:pt>
                <c:pt idx="52">
                  <c:v>1953</c:v>
                </c:pt>
                <c:pt idx="53">
                  <c:v>1954</c:v>
                </c:pt>
                <c:pt idx="54">
                  <c:v>1955</c:v>
                </c:pt>
                <c:pt idx="55">
                  <c:v>1956</c:v>
                </c:pt>
                <c:pt idx="56">
                  <c:v>1957</c:v>
                </c:pt>
                <c:pt idx="57">
                  <c:v>1958</c:v>
                </c:pt>
                <c:pt idx="58">
                  <c:v>1959</c:v>
                </c:pt>
                <c:pt idx="59">
                  <c:v>1960</c:v>
                </c:pt>
                <c:pt idx="60">
                  <c:v>1961</c:v>
                </c:pt>
                <c:pt idx="61">
                  <c:v>1962</c:v>
                </c:pt>
                <c:pt idx="62">
                  <c:v>1963</c:v>
                </c:pt>
                <c:pt idx="63">
                  <c:v>1964</c:v>
                </c:pt>
                <c:pt idx="64">
                  <c:v>1965</c:v>
                </c:pt>
                <c:pt idx="65">
                  <c:v>1966</c:v>
                </c:pt>
                <c:pt idx="66">
                  <c:v>1967</c:v>
                </c:pt>
                <c:pt idx="67">
                  <c:v>1968</c:v>
                </c:pt>
                <c:pt idx="68">
                  <c:v>1969</c:v>
                </c:pt>
                <c:pt idx="69">
                  <c:v>1970</c:v>
                </c:pt>
                <c:pt idx="70">
                  <c:v>1971</c:v>
                </c:pt>
                <c:pt idx="71">
                  <c:v>1972</c:v>
                </c:pt>
                <c:pt idx="72">
                  <c:v>1973</c:v>
                </c:pt>
                <c:pt idx="73">
                  <c:v>1974</c:v>
                </c:pt>
                <c:pt idx="74">
                  <c:v>1975</c:v>
                </c:pt>
                <c:pt idx="75">
                  <c:v>1976</c:v>
                </c:pt>
                <c:pt idx="76">
                  <c:v>1977</c:v>
                </c:pt>
                <c:pt idx="77">
                  <c:v>1978</c:v>
                </c:pt>
                <c:pt idx="78">
                  <c:v>1979</c:v>
                </c:pt>
                <c:pt idx="79">
                  <c:v>1980</c:v>
                </c:pt>
                <c:pt idx="80">
                  <c:v>1981</c:v>
                </c:pt>
                <c:pt idx="81">
                  <c:v>1982</c:v>
                </c:pt>
                <c:pt idx="82">
                  <c:v>1983</c:v>
                </c:pt>
                <c:pt idx="83">
                  <c:v>1984</c:v>
                </c:pt>
                <c:pt idx="84">
                  <c:v>1985</c:v>
                </c:pt>
                <c:pt idx="85">
                  <c:v>1986</c:v>
                </c:pt>
                <c:pt idx="86">
                  <c:v>1987</c:v>
                </c:pt>
                <c:pt idx="87">
                  <c:v>1988</c:v>
                </c:pt>
                <c:pt idx="88">
                  <c:v>1989</c:v>
                </c:pt>
                <c:pt idx="89">
                  <c:v>1990</c:v>
                </c:pt>
                <c:pt idx="90">
                  <c:v>1991</c:v>
                </c:pt>
                <c:pt idx="91">
                  <c:v>1992</c:v>
                </c:pt>
                <c:pt idx="92">
                  <c:v>1993</c:v>
                </c:pt>
                <c:pt idx="93">
                  <c:v>1994</c:v>
                </c:pt>
                <c:pt idx="94">
                  <c:v>1995</c:v>
                </c:pt>
                <c:pt idx="95">
                  <c:v>1996</c:v>
                </c:pt>
                <c:pt idx="96">
                  <c:v>1997</c:v>
                </c:pt>
                <c:pt idx="97">
                  <c:v>1998</c:v>
                </c:pt>
                <c:pt idx="98">
                  <c:v>1999</c:v>
                </c:pt>
                <c:pt idx="99">
                  <c:v>2000</c:v>
                </c:pt>
                <c:pt idx="100">
                  <c:v>2001</c:v>
                </c:pt>
                <c:pt idx="101">
                  <c:v>2002</c:v>
                </c:pt>
                <c:pt idx="102">
                  <c:v>2003</c:v>
                </c:pt>
                <c:pt idx="103">
                  <c:v>2004</c:v>
                </c:pt>
                <c:pt idx="104">
                  <c:v>2005</c:v>
                </c:pt>
                <c:pt idx="105">
                  <c:v>2006</c:v>
                </c:pt>
                <c:pt idx="106">
                  <c:v>2007</c:v>
                </c:pt>
                <c:pt idx="107">
                  <c:v>2008</c:v>
                </c:pt>
                <c:pt idx="108">
                  <c:v>2009</c:v>
                </c:pt>
                <c:pt idx="109">
                  <c:v>2010</c:v>
                </c:pt>
                <c:pt idx="110">
                  <c:v>2011</c:v>
                </c:pt>
                <c:pt idx="111">
                  <c:v>2012</c:v>
                </c:pt>
                <c:pt idx="112">
                  <c:v>2013</c:v>
                </c:pt>
                <c:pt idx="113">
                  <c:v>2014</c:v>
                </c:pt>
                <c:pt idx="114">
                  <c:v>2015</c:v>
                </c:pt>
                <c:pt idx="115">
                  <c:v>2016</c:v>
                </c:pt>
                <c:pt idx="116">
                  <c:v>2017</c:v>
                </c:pt>
              </c:numCache>
            </c:numRef>
          </c:cat>
          <c:val>
            <c:numRef>
              <c:f>TX90P_STAID000162__ANNUAL!$E$22:$E$138</c:f>
              <c:numCache>
                <c:formatCode>General</c:formatCode>
                <c:ptCount val="117"/>
                <c:pt idx="0">
                  <c:v>19.71</c:v>
                </c:pt>
                <c:pt idx="1">
                  <c:v>20.3</c:v>
                </c:pt>
                <c:pt idx="2">
                  <c:v>20.89</c:v>
                </c:pt>
                <c:pt idx="3">
                  <c:v>21.48</c:v>
                </c:pt>
                <c:pt idx="4">
                  <c:v>22.06</c:v>
                </c:pt>
                <c:pt idx="5">
                  <c:v>22.63</c:v>
                </c:pt>
                <c:pt idx="6">
                  <c:v>23.19</c:v>
                </c:pt>
                <c:pt idx="7">
                  <c:v>23.74</c:v>
                </c:pt>
                <c:pt idx="8">
                  <c:v>24.26</c:v>
                </c:pt>
                <c:pt idx="9">
                  <c:v>24.77</c:v>
                </c:pt>
                <c:pt idx="10">
                  <c:v>25.26</c:v>
                </c:pt>
                <c:pt idx="11">
                  <c:v>25.74</c:v>
                </c:pt>
                <c:pt idx="12">
                  <c:v>26.23</c:v>
                </c:pt>
                <c:pt idx="13">
                  <c:v>26.76</c:v>
                </c:pt>
                <c:pt idx="14">
                  <c:v>27.37</c:v>
                </c:pt>
                <c:pt idx="15">
                  <c:v>27.64</c:v>
                </c:pt>
                <c:pt idx="16">
                  <c:v>27.89</c:v>
                </c:pt>
                <c:pt idx="17">
                  <c:v>28.14</c:v>
                </c:pt>
                <c:pt idx="18">
                  <c:v>28.35</c:v>
                </c:pt>
                <c:pt idx="19">
                  <c:v>28.52</c:v>
                </c:pt>
                <c:pt idx="20">
                  <c:v>28.63</c:v>
                </c:pt>
                <c:pt idx="21">
                  <c:v>28.69</c:v>
                </c:pt>
                <c:pt idx="22">
                  <c:v>28.71</c:v>
                </c:pt>
                <c:pt idx="23">
                  <c:v>28.72</c:v>
                </c:pt>
                <c:pt idx="24">
                  <c:v>28.74</c:v>
                </c:pt>
                <c:pt idx="25">
                  <c:v>28.76</c:v>
                </c:pt>
                <c:pt idx="26">
                  <c:v>28.82</c:v>
                </c:pt>
                <c:pt idx="27">
                  <c:v>28.92</c:v>
                </c:pt>
                <c:pt idx="28">
                  <c:v>29.07</c:v>
                </c:pt>
                <c:pt idx="29">
                  <c:v>29.28</c:v>
                </c:pt>
                <c:pt idx="30">
                  <c:v>29.53</c:v>
                </c:pt>
                <c:pt idx="31">
                  <c:v>29.78</c:v>
                </c:pt>
                <c:pt idx="32">
                  <c:v>30.03</c:v>
                </c:pt>
                <c:pt idx="33">
                  <c:v>30.26</c:v>
                </c:pt>
                <c:pt idx="34">
                  <c:v>30.5</c:v>
                </c:pt>
                <c:pt idx="35">
                  <c:v>30.78</c:v>
                </c:pt>
                <c:pt idx="36">
                  <c:v>31.12</c:v>
                </c:pt>
                <c:pt idx="37">
                  <c:v>31.51</c:v>
                </c:pt>
                <c:pt idx="38">
                  <c:v>31.9</c:v>
                </c:pt>
                <c:pt idx="39">
                  <c:v>32.21</c:v>
                </c:pt>
                <c:pt idx="40">
                  <c:v>32.44</c:v>
                </c:pt>
                <c:pt idx="41">
                  <c:v>32.57</c:v>
                </c:pt>
                <c:pt idx="42">
                  <c:v>32.61</c:v>
                </c:pt>
                <c:pt idx="43">
                  <c:v>32.549999999999997</c:v>
                </c:pt>
                <c:pt idx="44">
                  <c:v>32.409999999999997</c:v>
                </c:pt>
                <c:pt idx="45">
                  <c:v>32.24</c:v>
                </c:pt>
                <c:pt idx="46">
                  <c:v>32.090000000000003</c:v>
                </c:pt>
                <c:pt idx="47">
                  <c:v>31.98</c:v>
                </c:pt>
                <c:pt idx="48">
                  <c:v>31.92</c:v>
                </c:pt>
                <c:pt idx="49">
                  <c:v>31.88</c:v>
                </c:pt>
                <c:pt idx="50">
                  <c:v>31.81</c:v>
                </c:pt>
                <c:pt idx="51">
                  <c:v>31.68</c:v>
                </c:pt>
                <c:pt idx="52">
                  <c:v>31.46</c:v>
                </c:pt>
                <c:pt idx="53">
                  <c:v>31.17</c:v>
                </c:pt>
                <c:pt idx="54">
                  <c:v>30.81</c:v>
                </c:pt>
                <c:pt idx="55">
                  <c:v>30.43</c:v>
                </c:pt>
                <c:pt idx="56">
                  <c:v>30.09</c:v>
                </c:pt>
                <c:pt idx="57">
                  <c:v>29.81</c:v>
                </c:pt>
                <c:pt idx="58">
                  <c:v>29.64</c:v>
                </c:pt>
                <c:pt idx="59">
                  <c:v>29.57</c:v>
                </c:pt>
                <c:pt idx="60">
                  <c:v>29.59</c:v>
                </c:pt>
                <c:pt idx="61">
                  <c:v>29.69</c:v>
                </c:pt>
                <c:pt idx="62">
                  <c:v>29.87</c:v>
                </c:pt>
                <c:pt idx="63">
                  <c:v>30.1</c:v>
                </c:pt>
                <c:pt idx="64">
                  <c:v>30.4</c:v>
                </c:pt>
                <c:pt idx="65">
                  <c:v>30.77</c:v>
                </c:pt>
                <c:pt idx="66">
                  <c:v>31.17</c:v>
                </c:pt>
                <c:pt idx="67">
                  <c:v>31.58</c:v>
                </c:pt>
                <c:pt idx="68">
                  <c:v>31.98</c:v>
                </c:pt>
                <c:pt idx="69">
                  <c:v>32.409999999999997</c:v>
                </c:pt>
                <c:pt idx="70">
                  <c:v>32.92</c:v>
                </c:pt>
                <c:pt idx="71">
                  <c:v>33.5</c:v>
                </c:pt>
                <c:pt idx="72">
                  <c:v>34.11</c:v>
                </c:pt>
                <c:pt idx="73">
                  <c:v>34.729999999999997</c:v>
                </c:pt>
                <c:pt idx="74">
                  <c:v>35.29</c:v>
                </c:pt>
                <c:pt idx="75">
                  <c:v>35.770000000000003</c:v>
                </c:pt>
                <c:pt idx="76">
                  <c:v>36.21</c:v>
                </c:pt>
                <c:pt idx="77">
                  <c:v>36.65</c:v>
                </c:pt>
                <c:pt idx="78">
                  <c:v>37.130000000000003</c:v>
                </c:pt>
                <c:pt idx="79">
                  <c:v>37.67</c:v>
                </c:pt>
                <c:pt idx="80">
                  <c:v>38.299999999999997</c:v>
                </c:pt>
                <c:pt idx="81">
                  <c:v>39.04</c:v>
                </c:pt>
                <c:pt idx="82">
                  <c:v>39.9</c:v>
                </c:pt>
                <c:pt idx="83">
                  <c:v>40.78</c:v>
                </c:pt>
                <c:pt idx="84">
                  <c:v>41.66</c:v>
                </c:pt>
                <c:pt idx="85">
                  <c:v>42.52</c:v>
                </c:pt>
                <c:pt idx="86">
                  <c:v>43.4</c:v>
                </c:pt>
                <c:pt idx="87">
                  <c:v>44.3</c:v>
                </c:pt>
                <c:pt idx="88">
                  <c:v>45.23</c:v>
                </c:pt>
                <c:pt idx="89">
                  <c:v>46.18</c:v>
                </c:pt>
                <c:pt idx="90">
                  <c:v>47.16</c:v>
                </c:pt>
                <c:pt idx="91">
                  <c:v>48.18</c:v>
                </c:pt>
                <c:pt idx="92">
                  <c:v>49.28</c:v>
                </c:pt>
                <c:pt idx="93">
                  <c:v>50.5</c:v>
                </c:pt>
                <c:pt idx="94">
                  <c:v>51.85</c:v>
                </c:pt>
                <c:pt idx="95">
                  <c:v>53.26</c:v>
                </c:pt>
                <c:pt idx="96">
                  <c:v>54.59</c:v>
                </c:pt>
                <c:pt idx="97">
                  <c:v>55.67</c:v>
                </c:pt>
                <c:pt idx="98">
                  <c:v>56.49</c:v>
                </c:pt>
                <c:pt idx="99">
                  <c:v>57.07</c:v>
                </c:pt>
                <c:pt idx="100">
                  <c:v>57.46</c:v>
                </c:pt>
                <c:pt idx="101">
                  <c:v>57.79</c:v>
                </c:pt>
                <c:pt idx="102">
                  <c:v>58.14</c:v>
                </c:pt>
                <c:pt idx="103">
                  <c:v>58.38</c:v>
                </c:pt>
                <c:pt idx="104">
                  <c:v>58.59</c:v>
                </c:pt>
                <c:pt idx="105">
                  <c:v>58.77</c:v>
                </c:pt>
                <c:pt idx="106">
                  <c:v>58.94</c:v>
                </c:pt>
                <c:pt idx="107">
                  <c:v>59.08</c:v>
                </c:pt>
                <c:pt idx="108">
                  <c:v>59.2</c:v>
                </c:pt>
                <c:pt idx="109">
                  <c:v>59.29</c:v>
                </c:pt>
                <c:pt idx="110">
                  <c:v>59.37</c:v>
                </c:pt>
                <c:pt idx="111">
                  <c:v>59.42</c:v>
                </c:pt>
                <c:pt idx="112">
                  <c:v>59.46</c:v>
                </c:pt>
                <c:pt idx="113">
                  <c:v>59.49</c:v>
                </c:pt>
                <c:pt idx="114">
                  <c:v>59.51</c:v>
                </c:pt>
                <c:pt idx="115">
                  <c:v>59.53</c:v>
                </c:pt>
                <c:pt idx="116">
                  <c:v>59.53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3547264"/>
        <c:axId val="253549568"/>
      </c:lineChart>
      <c:catAx>
        <c:axId val="25354726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400"/>
            </a:pPr>
            <a:endParaRPr lang="nl-NL"/>
          </a:p>
        </c:txPr>
        <c:crossAx val="253549568"/>
        <c:crosses val="autoZero"/>
        <c:auto val="1"/>
        <c:lblAlgn val="ctr"/>
        <c:lblOffset val="100"/>
        <c:tickLblSkip val="10"/>
        <c:tickMarkSkip val="5"/>
        <c:noMultiLvlLbl val="0"/>
      </c:catAx>
      <c:valAx>
        <c:axId val="2535495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nl-NL" sz="1600"/>
                  <a:t>Aantal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nl-NL"/>
          </a:p>
        </c:txPr>
        <c:crossAx val="253547264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l-N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Kans wind &gt;100 km/uur</c:v>
                </c:pt>
              </c:strCache>
            </c:strRef>
          </c:tx>
          <c:marker>
            <c:symbol val="none"/>
          </c:marker>
          <c:cat>
            <c:numRef>
              <c:f>Blad1!$A$2:$A$7</c:f>
              <c:numCache>
                <c:formatCode>General</c:formatCode>
                <c:ptCount val="6"/>
                <c:pt idx="0">
                  <c:v>0</c:v>
                </c:pt>
                <c:pt idx="1">
                  <c:v>12</c:v>
                </c:pt>
                <c:pt idx="2">
                  <c:v>24</c:v>
                </c:pt>
                <c:pt idx="3">
                  <c:v>36</c:v>
                </c:pt>
                <c:pt idx="4">
                  <c:v>48</c:v>
                </c:pt>
                <c:pt idx="5">
                  <c:v>60</c:v>
                </c:pt>
              </c:numCache>
            </c:numRef>
          </c:cat>
          <c:val>
            <c:numRef>
              <c:f>Blad1!$B$2:$B$7</c:f>
              <c:numCache>
                <c:formatCode>General</c:formatCode>
                <c:ptCount val="6"/>
                <c:pt idx="0">
                  <c:v>10</c:v>
                </c:pt>
                <c:pt idx="1">
                  <c:v>20</c:v>
                </c:pt>
                <c:pt idx="2">
                  <c:v>60</c:v>
                </c:pt>
                <c:pt idx="3">
                  <c:v>70</c:v>
                </c:pt>
                <c:pt idx="4">
                  <c:v>20</c:v>
                </c:pt>
                <c:pt idx="5">
                  <c:v>10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Kolom1</c:v>
                </c:pt>
              </c:strCache>
            </c:strRef>
          </c:tx>
          <c:marker>
            <c:symbol val="none"/>
          </c:marker>
          <c:cat>
            <c:numRef>
              <c:f>Blad1!$A$2:$A$7</c:f>
              <c:numCache>
                <c:formatCode>General</c:formatCode>
                <c:ptCount val="6"/>
                <c:pt idx="0">
                  <c:v>0</c:v>
                </c:pt>
                <c:pt idx="1">
                  <c:v>12</c:v>
                </c:pt>
                <c:pt idx="2">
                  <c:v>24</c:v>
                </c:pt>
                <c:pt idx="3">
                  <c:v>36</c:v>
                </c:pt>
                <c:pt idx="4">
                  <c:v>48</c:v>
                </c:pt>
                <c:pt idx="5">
                  <c:v>60</c:v>
                </c:pt>
              </c:numCache>
            </c:numRef>
          </c:cat>
          <c:val>
            <c:numRef>
              <c:f>Blad1!$C$2:$C$7</c:f>
              <c:numCache>
                <c:formatCode>General</c:formatCode>
                <c:ptCount val="6"/>
              </c:numCache>
            </c:numRef>
          </c:val>
          <c:smooth val="0"/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Kolom2</c:v>
                </c:pt>
              </c:strCache>
            </c:strRef>
          </c:tx>
          <c:marker>
            <c:symbol val="none"/>
          </c:marker>
          <c:cat>
            <c:numRef>
              <c:f>Blad1!$A$2:$A$7</c:f>
              <c:numCache>
                <c:formatCode>General</c:formatCode>
                <c:ptCount val="6"/>
                <c:pt idx="0">
                  <c:v>0</c:v>
                </c:pt>
                <c:pt idx="1">
                  <c:v>12</c:v>
                </c:pt>
                <c:pt idx="2">
                  <c:v>24</c:v>
                </c:pt>
                <c:pt idx="3">
                  <c:v>36</c:v>
                </c:pt>
                <c:pt idx="4">
                  <c:v>48</c:v>
                </c:pt>
                <c:pt idx="5">
                  <c:v>60</c:v>
                </c:pt>
              </c:numCache>
            </c:numRef>
          </c:cat>
          <c:val>
            <c:numRef>
              <c:f>Blad1!$D$2:$D$7</c:f>
              <c:numCache>
                <c:formatCode>General</c:formatCode>
                <c:ptCount val="6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8118272"/>
        <c:axId val="254829312"/>
      </c:lineChart>
      <c:catAx>
        <c:axId val="248118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54829312"/>
        <c:crosses val="autoZero"/>
        <c:auto val="1"/>
        <c:lblAlgn val="ctr"/>
        <c:lblOffset val="100"/>
        <c:noMultiLvlLbl val="0"/>
      </c:catAx>
      <c:valAx>
        <c:axId val="254829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8118272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2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l-NL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t>15-6-2018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t>15-6-2018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Korte</a:t>
            </a:r>
            <a:r>
              <a:rPr lang="en-US" dirty="0" smtClean="0"/>
              <a:t> 10 min. </a:t>
            </a:r>
            <a:r>
              <a:rPr lang="en-US" dirty="0" err="1" smtClean="0"/>
              <a:t>inleidende</a:t>
            </a:r>
            <a:r>
              <a:rPr lang="en-US" dirty="0" smtClean="0"/>
              <a:t> </a:t>
            </a:r>
            <a:r>
              <a:rPr lang="en-US" dirty="0" err="1" smtClean="0"/>
              <a:t>weerkundige</a:t>
            </a:r>
            <a:r>
              <a:rPr lang="en-US" dirty="0" smtClean="0"/>
              <a:t> </a:t>
            </a:r>
            <a:r>
              <a:rPr lang="en-US" dirty="0" err="1" smtClean="0"/>
              <a:t>presentatie</a:t>
            </a:r>
            <a:r>
              <a:rPr lang="en-US" baseline="0" dirty="0" smtClean="0"/>
              <a:t> op het </a:t>
            </a:r>
            <a:r>
              <a:rPr lang="en-US" baseline="0" dirty="0" err="1" smtClean="0"/>
              <a:t>thema</a:t>
            </a:r>
            <a:r>
              <a:rPr lang="en-US" baseline="0" dirty="0" smtClean="0"/>
              <a:t> ‘</a:t>
            </a:r>
            <a:r>
              <a:rPr lang="en-US" baseline="0" dirty="0" err="1" smtClean="0"/>
              <a:t>extreem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</a:t>
            </a:r>
            <a:r>
              <a:rPr lang="en-US" baseline="0" dirty="0" smtClean="0"/>
              <a:t> &amp; </a:t>
            </a:r>
            <a:r>
              <a:rPr lang="en-US" baseline="0" dirty="0" err="1" smtClean="0"/>
              <a:t>evenementen</a:t>
            </a:r>
            <a:r>
              <a:rPr lang="en-US" baseline="0" dirty="0" smtClean="0"/>
              <a:t>’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 err="1" smtClean="0"/>
              <a:t>Ligt</a:t>
            </a:r>
            <a:r>
              <a:rPr lang="en-US" dirty="0" smtClean="0"/>
              <a:t> het </a:t>
            </a:r>
            <a:r>
              <a:rPr lang="en-US" dirty="0" err="1" smtClean="0"/>
              <a:t>voor</a:t>
            </a:r>
            <a:r>
              <a:rPr lang="en-US" dirty="0" smtClean="0"/>
              <a:t> de hand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thema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‘</a:t>
            </a:r>
            <a:r>
              <a:rPr lang="en-US" dirty="0" err="1" smtClean="0"/>
              <a:t>hitte</a:t>
            </a:r>
            <a:r>
              <a:rPr lang="en-US" dirty="0" smtClean="0"/>
              <a:t>’ ?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-</a:t>
            </a:r>
            <a:r>
              <a:rPr lang="en-US" baseline="0" dirty="0" err="1" smtClean="0"/>
              <a:t>Herinnert</a:t>
            </a:r>
            <a:r>
              <a:rPr lang="en-US" baseline="0" dirty="0" smtClean="0"/>
              <a:t> u </a:t>
            </a:r>
            <a:r>
              <a:rPr lang="en-US" baseline="0" dirty="0" err="1" smtClean="0"/>
              <a:t>zich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nog: </a:t>
            </a:r>
            <a:r>
              <a:rPr lang="en-US" baseline="0" dirty="0" err="1" smtClean="0"/>
              <a:t>kort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voorbeelden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doorlopen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waarbij</a:t>
            </a:r>
            <a:r>
              <a:rPr lang="en-US" baseline="0" dirty="0" smtClean="0"/>
              <a:t> het (net) </a:t>
            </a:r>
            <a:r>
              <a:rPr lang="en-US" baseline="0" dirty="0" err="1" smtClean="0"/>
              <a:t>niet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ging</a:t>
            </a:r>
            <a:endParaRPr lang="en-US" baseline="0" dirty="0" smtClean="0"/>
          </a:p>
          <a:p>
            <a:r>
              <a:rPr lang="en-US" baseline="0" dirty="0" smtClean="0"/>
              <a:t>-</a:t>
            </a:r>
            <a:r>
              <a:rPr lang="en-US" baseline="0" dirty="0" err="1" smtClean="0"/>
              <a:t>Relatie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leggen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volgende</a:t>
            </a:r>
            <a:r>
              <a:rPr lang="en-US" baseline="0" dirty="0" smtClean="0"/>
              <a:t> slides: </a:t>
            </a:r>
          </a:p>
          <a:p>
            <a:r>
              <a:rPr lang="en-US" baseline="0" dirty="0" smtClean="0"/>
              <a:t>#</a:t>
            </a:r>
            <a:r>
              <a:rPr lang="en-US" baseline="0" dirty="0" err="1" smtClean="0"/>
              <a:t>hitte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randverschijnselen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komen</a:t>
            </a:r>
            <a:r>
              <a:rPr lang="en-US" baseline="0" dirty="0" smtClean="0"/>
              <a:t> steeds </a:t>
            </a:r>
            <a:r>
              <a:rPr lang="en-US" baseline="0" dirty="0" err="1" smtClean="0"/>
              <a:t>vaker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#</a:t>
            </a:r>
            <a:r>
              <a:rPr lang="en-US" baseline="0" dirty="0" err="1" smtClean="0"/>
              <a:t>combinatie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toename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massale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evenementen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buiten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===</a:t>
            </a:r>
            <a:r>
              <a:rPr lang="en-US" baseline="0" dirty="0" err="1" smtClean="0"/>
              <a:t>Kans</a:t>
            </a:r>
            <a:r>
              <a:rPr lang="en-US" baseline="0" dirty="0" smtClean="0"/>
              <a:t> op impact </a:t>
            </a:r>
            <a:r>
              <a:rPr lang="en-US" baseline="0" dirty="0" err="1" smtClean="0"/>
              <a:t>dus</a:t>
            </a:r>
            <a:r>
              <a:rPr lang="en-US" baseline="0" dirty="0" smtClean="0"/>
              <a:t> steeds </a:t>
            </a:r>
            <a:r>
              <a:rPr lang="en-US" baseline="0" dirty="0" err="1" smtClean="0"/>
              <a:t>groter</a:t>
            </a:r>
            <a:r>
              <a:rPr lang="en-US" baseline="0" dirty="0" smtClean="0"/>
              <a:t>, en het </a:t>
            </a:r>
            <a:r>
              <a:rPr lang="en-US" baseline="0" dirty="0" err="1" smtClean="0"/>
              <a:t>gaat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mis</a:t>
            </a:r>
            <a:r>
              <a:rPr lang="en-US" baseline="0" dirty="0" smtClean="0"/>
              <a:t>===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2906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-U </a:t>
            </a:r>
            <a:r>
              <a:rPr lang="en-US" dirty="0" err="1" smtClean="0"/>
              <a:t>hoort</a:t>
            </a:r>
            <a:r>
              <a:rPr lang="en-US" dirty="0" smtClean="0"/>
              <a:t> het al </a:t>
            </a:r>
            <a:r>
              <a:rPr lang="en-US" dirty="0" err="1" smtClean="0"/>
              <a:t>jaren</a:t>
            </a:r>
            <a:r>
              <a:rPr lang="en-US" dirty="0" smtClean="0"/>
              <a:t>, het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wordt</a:t>
            </a:r>
            <a:r>
              <a:rPr lang="en-US" baseline="0" dirty="0" smtClean="0"/>
              <a:t> warmer,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doorgaan</a:t>
            </a:r>
            <a:r>
              <a:rPr lang="en-US" baseline="0" dirty="0" smtClean="0"/>
              <a:t> en de </a:t>
            </a:r>
            <a:r>
              <a:rPr lang="en-US" baseline="0" dirty="0" err="1" smtClean="0"/>
              <a:t>temperatuurextremen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nemen</a:t>
            </a:r>
            <a:r>
              <a:rPr lang="en-US" baseline="0" dirty="0" smtClean="0"/>
              <a:t> toe</a:t>
            </a:r>
          </a:p>
          <a:p>
            <a:r>
              <a:rPr lang="en-US" baseline="0" dirty="0" smtClean="0"/>
              <a:t>-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keer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mij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verhaal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allerlei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plaatjes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alleen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grafiekje</a:t>
            </a:r>
            <a:r>
              <a:rPr lang="en-US" baseline="0" dirty="0" smtClean="0"/>
              <a:t> ter </a:t>
            </a:r>
            <a:r>
              <a:rPr lang="en-US" baseline="0" dirty="0" err="1" smtClean="0"/>
              <a:t>illustratie</a:t>
            </a:r>
            <a:endParaRPr lang="en-US" baseline="0" dirty="0" smtClean="0"/>
          </a:p>
          <a:p>
            <a:r>
              <a:rPr lang="en-US" baseline="0" dirty="0" smtClean="0"/>
              <a:t>-</a:t>
            </a:r>
            <a:r>
              <a:rPr lang="en-US" baseline="0" dirty="0" err="1" smtClean="0"/>
              <a:t>Uitleggen</a:t>
            </a:r>
            <a:r>
              <a:rPr lang="en-US" baseline="0" dirty="0" smtClean="0"/>
              <a:t>: over hele </a:t>
            </a:r>
            <a:r>
              <a:rPr lang="en-US" baseline="0" dirty="0" err="1" smtClean="0"/>
              <a:t>kalenderjaar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kijken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wanneer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 10% </a:t>
            </a:r>
            <a:r>
              <a:rPr lang="en-US" baseline="0" dirty="0" err="1" smtClean="0"/>
              <a:t>hoogste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zat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‘</a:t>
            </a:r>
            <a:r>
              <a:rPr lang="en-US" baseline="0" dirty="0" err="1" smtClean="0"/>
              <a:t>warme</a:t>
            </a:r>
            <a:r>
              <a:rPr lang="en-US" baseline="0" dirty="0" smtClean="0"/>
              <a:t> dag’ </a:t>
            </a:r>
          </a:p>
          <a:p>
            <a:endParaRPr lang="en-US" baseline="0" dirty="0" smtClean="0"/>
          </a:p>
          <a:p>
            <a:r>
              <a:rPr lang="en-US" baseline="0" dirty="0" smtClean="0"/>
              <a:t>*</a:t>
            </a:r>
            <a:r>
              <a:rPr lang="en-US" baseline="0" dirty="0" err="1" smtClean="0"/>
              <a:t>Daarmee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samenhangend</a:t>
            </a:r>
            <a:r>
              <a:rPr lang="en-US" baseline="0" dirty="0" smtClean="0"/>
              <a:t> steeds minder </a:t>
            </a:r>
            <a:r>
              <a:rPr lang="en-US" baseline="0" dirty="0" err="1" smtClean="0"/>
              <a:t>koud</a:t>
            </a:r>
            <a:endParaRPr lang="en-US" baseline="0" dirty="0" smtClean="0"/>
          </a:p>
          <a:p>
            <a:r>
              <a:rPr lang="en-US" baseline="0" dirty="0" smtClean="0"/>
              <a:t>*het </a:t>
            </a:r>
            <a:r>
              <a:rPr lang="en-US" baseline="0" dirty="0" err="1" smtClean="0"/>
              <a:t>seizoen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verlengt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zich</a:t>
            </a:r>
            <a:r>
              <a:rPr lang="en-US" baseline="0" dirty="0" smtClean="0"/>
              <a:t> ‘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flanken</a:t>
            </a:r>
            <a:r>
              <a:rPr lang="en-US" baseline="0" dirty="0" smtClean="0"/>
              <a:t>’ &gt; leg </a:t>
            </a:r>
            <a:r>
              <a:rPr lang="en-US" baseline="0" dirty="0" err="1" smtClean="0"/>
              <a:t>relatie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was </a:t>
            </a:r>
            <a:r>
              <a:rPr lang="en-US" baseline="0" dirty="0" err="1" smtClean="0"/>
              <a:t>HOOGzomers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zelfs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juni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zou</a:t>
            </a:r>
            <a:r>
              <a:rPr lang="en-US" baseline="0" dirty="0" smtClean="0"/>
              <a:t> die warm </a:t>
            </a:r>
            <a:r>
              <a:rPr lang="en-US" baseline="0" dirty="0" err="1" smtClean="0"/>
              <a:t>zijn</a:t>
            </a:r>
            <a:endParaRPr lang="en-US" baseline="0" dirty="0" smtClean="0"/>
          </a:p>
          <a:p>
            <a:r>
              <a:rPr lang="en-US" baseline="0" dirty="0" smtClean="0"/>
              <a:t>*Temp. is 1 ding, maar </a:t>
            </a:r>
            <a:r>
              <a:rPr lang="en-US" baseline="0" dirty="0" err="1" smtClean="0"/>
              <a:t>daarmee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samenhangend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neemt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frequentie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extreem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</a:t>
            </a:r>
            <a:r>
              <a:rPr lang="en-US" baseline="0" dirty="0" smtClean="0"/>
              <a:t> toe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2372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frequentie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aantal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zware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buien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wateroverlast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evt</a:t>
            </a:r>
            <a:r>
              <a:rPr lang="en-US" baseline="0" dirty="0" smtClean="0"/>
              <a:t> wind/</a:t>
            </a:r>
            <a:r>
              <a:rPr lang="en-US" baseline="0" dirty="0" err="1" smtClean="0"/>
              <a:t>hagel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neemt</a:t>
            </a:r>
            <a:r>
              <a:rPr lang="en-US" baseline="0" dirty="0" smtClean="0"/>
              <a:t> toe, </a:t>
            </a:r>
            <a:r>
              <a:rPr lang="en-US" baseline="0" dirty="0" err="1" smtClean="0"/>
              <a:t>toelichten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grafiekje</a:t>
            </a:r>
            <a:r>
              <a:rPr lang="en-US" baseline="0" dirty="0" smtClean="0"/>
              <a:t> links</a:t>
            </a:r>
          </a:p>
          <a:p>
            <a:r>
              <a:rPr lang="en-US" baseline="0" dirty="0" smtClean="0"/>
              <a:t>-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regionalisering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recht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toeval</a:t>
            </a:r>
            <a:endParaRPr lang="en-US" baseline="0" dirty="0" smtClean="0"/>
          </a:p>
          <a:p>
            <a:r>
              <a:rPr lang="en-US" baseline="0" dirty="0" smtClean="0"/>
              <a:t>-(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plaatje</a:t>
            </a:r>
            <a:r>
              <a:rPr lang="en-US" baseline="0" dirty="0" smtClean="0"/>
              <a:t>), de </a:t>
            </a:r>
            <a:r>
              <a:rPr lang="en-US" baseline="0" dirty="0" err="1" smtClean="0"/>
              <a:t>zwaarte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buien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neemt</a:t>
            </a:r>
            <a:r>
              <a:rPr lang="en-US" baseline="0" dirty="0" smtClean="0"/>
              <a:t> toe: </a:t>
            </a:r>
            <a:r>
              <a:rPr lang="en-US" baseline="0" dirty="0" err="1" smtClean="0"/>
              <a:t>frequentie</a:t>
            </a:r>
            <a:r>
              <a:rPr lang="en-US" baseline="0" dirty="0" smtClean="0"/>
              <a:t>*</a:t>
            </a:r>
            <a:r>
              <a:rPr lang="en-US" baseline="0" dirty="0" err="1" smtClean="0"/>
              <a:t>zwaarte</a:t>
            </a:r>
            <a:r>
              <a:rPr lang="en-US" baseline="0" dirty="0" smtClean="0"/>
              <a:t> &gt; Impact!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8420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-Het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23 </a:t>
            </a:r>
            <a:r>
              <a:rPr lang="en-US" baseline="0" dirty="0" err="1" smtClean="0"/>
              <a:t>juni</a:t>
            </a:r>
            <a:r>
              <a:rPr lang="en-US" baseline="0" dirty="0" smtClean="0"/>
              <a:t> 2016: </a:t>
            </a:r>
            <a:r>
              <a:rPr lang="en-US" baseline="0" dirty="0" err="1" smtClean="0"/>
              <a:t>zware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hagelbui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trekt</a:t>
            </a:r>
            <a:r>
              <a:rPr lang="en-US" baseline="0" dirty="0" smtClean="0"/>
              <a:t> over </a:t>
            </a:r>
            <a:r>
              <a:rPr lang="en-US" baseline="0" dirty="0" err="1" smtClean="0"/>
              <a:t>kassencomplex</a:t>
            </a:r>
            <a:r>
              <a:rPr lang="en-US" baseline="0" dirty="0" smtClean="0"/>
              <a:t> 500 </a:t>
            </a:r>
            <a:r>
              <a:rPr lang="en-US" baseline="0" dirty="0" err="1" smtClean="0"/>
              <a:t>miljoen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schade</a:t>
            </a:r>
            <a:r>
              <a:rPr lang="en-US" baseline="0" dirty="0" smtClean="0"/>
              <a:t>. Maar was het </a:t>
            </a:r>
            <a:r>
              <a:rPr lang="en-US" baseline="0" dirty="0" err="1" smtClean="0"/>
              <a:t>wel</a:t>
            </a:r>
            <a:r>
              <a:rPr lang="en-US" baseline="0" dirty="0" smtClean="0"/>
              <a:t> zo </a:t>
            </a:r>
            <a:r>
              <a:rPr lang="en-US" baseline="0" dirty="0" err="1" smtClean="0"/>
              <a:t>uitzonderlijk</a:t>
            </a:r>
            <a:r>
              <a:rPr lang="en-US" baseline="0" dirty="0" smtClean="0"/>
              <a:t>?</a:t>
            </a:r>
          </a:p>
          <a:p>
            <a:r>
              <a:rPr lang="en-US" baseline="0" dirty="0" smtClean="0"/>
              <a:t>-Op het </a:t>
            </a:r>
            <a:r>
              <a:rPr lang="en-US" baseline="0" dirty="0" err="1" smtClean="0"/>
              <a:t>kaartje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rechts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dagen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hagel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2008-en 2016, </a:t>
            </a:r>
            <a:r>
              <a:rPr lang="en-US" baseline="0" dirty="0" err="1" smtClean="0"/>
              <a:t>kleine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bovenstaande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aanwijzen</a:t>
            </a:r>
            <a:endParaRPr lang="en-US" baseline="0" dirty="0" smtClean="0"/>
          </a:p>
          <a:p>
            <a:r>
              <a:rPr lang="en-US" baseline="0" dirty="0" smtClean="0"/>
              <a:t>-Wat nu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zo’n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bui</a:t>
            </a:r>
            <a:r>
              <a:rPr lang="en-US" baseline="0" dirty="0" smtClean="0"/>
              <a:t> over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stad</a:t>
            </a:r>
            <a:r>
              <a:rPr lang="en-US" baseline="0" dirty="0" smtClean="0"/>
              <a:t>/festival </a:t>
            </a:r>
            <a:r>
              <a:rPr lang="en-US" baseline="0" dirty="0" err="1" smtClean="0"/>
              <a:t>trekt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is, </a:t>
            </a:r>
            <a:r>
              <a:rPr lang="en-US" baseline="0" dirty="0" err="1" smtClean="0"/>
              <a:t>zie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plaatje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rechts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kwestie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tijd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gebeuren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-Hoe </a:t>
            </a:r>
            <a:r>
              <a:rPr lang="en-US" baseline="0" dirty="0" err="1" smtClean="0"/>
              <a:t>waarschuwen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daar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eigenlijk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4030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/>
              <a:t>Korte</a:t>
            </a:r>
            <a:r>
              <a:rPr lang="en-US" dirty="0" smtClean="0"/>
              <a:t> </a:t>
            </a:r>
            <a:r>
              <a:rPr lang="en-US" dirty="0" err="1" smtClean="0"/>
              <a:t>uitleg</a:t>
            </a:r>
            <a:r>
              <a:rPr lang="en-US" dirty="0" smtClean="0"/>
              <a:t>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systematiek</a:t>
            </a:r>
            <a:r>
              <a:rPr lang="en-US" dirty="0" smtClean="0"/>
              <a:t>, lead-time en per </a:t>
            </a:r>
            <a:r>
              <a:rPr lang="en-US" dirty="0" err="1" smtClean="0"/>
              <a:t>provincie</a:t>
            </a:r>
            <a:r>
              <a:rPr lang="en-US" dirty="0" smtClean="0"/>
              <a:t> (</a:t>
            </a:r>
            <a:r>
              <a:rPr lang="en-US" dirty="0" err="1" smtClean="0"/>
              <a:t>vooral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laatste</a:t>
            </a:r>
            <a:r>
              <a:rPr lang="en-US" dirty="0" smtClean="0"/>
              <a:t> is </a:t>
            </a:r>
            <a:r>
              <a:rPr lang="en-US" dirty="0" err="1" smtClean="0"/>
              <a:t>een</a:t>
            </a:r>
            <a:r>
              <a:rPr lang="en-US" dirty="0" smtClean="0"/>
              <a:t> show-stopper)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4670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-We </a:t>
            </a:r>
            <a:r>
              <a:rPr lang="en-US" dirty="0" err="1" smtClean="0"/>
              <a:t>kunnen</a:t>
            </a:r>
            <a:r>
              <a:rPr lang="en-US" dirty="0" smtClean="0"/>
              <a:t> (</a:t>
            </a:r>
            <a:r>
              <a:rPr lang="en-US" dirty="0" err="1" smtClean="0"/>
              <a:t>binnenkort</a:t>
            </a:r>
            <a:r>
              <a:rPr lang="en-US" dirty="0" smtClean="0"/>
              <a:t>)</a:t>
            </a:r>
            <a:r>
              <a:rPr lang="en-US" baseline="0" dirty="0" smtClean="0"/>
              <a:t> heel </a:t>
            </a:r>
            <a:r>
              <a:rPr lang="en-US" baseline="0" dirty="0" err="1" smtClean="0"/>
              <a:t>anders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zoals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zoveel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maatschappij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persoonlijk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snel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geautomatiseerd</a:t>
            </a:r>
            <a:endParaRPr lang="en-US" baseline="0" dirty="0" smtClean="0"/>
          </a:p>
          <a:p>
            <a:r>
              <a:rPr lang="en-US" baseline="0" dirty="0" smtClean="0"/>
              <a:t>-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iedere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afzonderlijke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leadtime</a:t>
            </a:r>
            <a:r>
              <a:rPr lang="en-US" baseline="0" dirty="0" smtClean="0"/>
              <a:t> van 0 tot </a:t>
            </a:r>
            <a:r>
              <a:rPr lang="en-US" baseline="0" dirty="0" err="1" smtClean="0"/>
              <a:t>pak</a:t>
            </a:r>
            <a:r>
              <a:rPr lang="en-US" baseline="0" dirty="0" smtClean="0"/>
              <a:t> hem beet 120 </a:t>
            </a:r>
            <a:r>
              <a:rPr lang="en-US" baseline="0" dirty="0" err="1" smtClean="0"/>
              <a:t>minuten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gewaarschuwd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Duitsland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zie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voorbeelden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gebeurt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al.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#Wat </a:t>
            </a:r>
            <a:r>
              <a:rPr lang="en-US" baseline="0" dirty="0" err="1" smtClean="0"/>
              <a:t>zou</a:t>
            </a:r>
            <a:r>
              <a:rPr lang="en-US" baseline="0" dirty="0" smtClean="0"/>
              <a:t> u in de </a:t>
            </a:r>
            <a:r>
              <a:rPr lang="en-US" baseline="0" dirty="0" err="1" smtClean="0"/>
              <a:t>stad</a:t>
            </a:r>
            <a:r>
              <a:rPr lang="en-US" baseline="0" dirty="0" smtClean="0"/>
              <a:t>, op het festival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burger met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info </a:t>
            </a:r>
            <a:r>
              <a:rPr lang="en-US" baseline="0" dirty="0" err="1" smtClean="0"/>
              <a:t>kunnen</a:t>
            </a:r>
            <a:r>
              <a:rPr lang="en-US" baseline="0" dirty="0" smtClean="0"/>
              <a:t> (@</a:t>
            </a:r>
            <a:r>
              <a:rPr lang="en-US" baseline="0" dirty="0" err="1" smtClean="0"/>
              <a:t>handelingsperspectief</a:t>
            </a:r>
            <a:r>
              <a:rPr lang="en-US" baseline="0" dirty="0" smtClean="0"/>
              <a:t>), of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organisator</a:t>
            </a:r>
            <a:r>
              <a:rPr lang="en-US" baseline="0" dirty="0" smtClean="0"/>
              <a:t>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9209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/>
              <a:t>Dynamische</a:t>
            </a:r>
            <a:r>
              <a:rPr lang="en-US" dirty="0" smtClean="0"/>
              <a:t> </a:t>
            </a:r>
            <a:r>
              <a:rPr lang="en-US" dirty="0" err="1" smtClean="0"/>
              <a:t>risicoprofielen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professionele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gebruikers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bv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evenementenorganisator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-Al </a:t>
            </a:r>
            <a:r>
              <a:rPr lang="en-US" baseline="0" dirty="0" err="1" smtClean="0"/>
              <a:t>dagen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voren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kans</a:t>
            </a:r>
            <a:r>
              <a:rPr lang="en-US" baseline="0" dirty="0" smtClean="0"/>
              <a:t> op </a:t>
            </a:r>
            <a:r>
              <a:rPr lang="en-US" baseline="0" dirty="0" err="1" smtClean="0"/>
              <a:t>bepaald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fenomeen</a:t>
            </a:r>
            <a:r>
              <a:rPr lang="en-US" baseline="0" dirty="0" smtClean="0"/>
              <a:t>/op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locatie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*</a:t>
            </a:r>
            <a:r>
              <a:rPr lang="en-US" baseline="0" dirty="0" err="1" smtClean="0"/>
              <a:t>Kans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wisselt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uiteraard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iedere</a:t>
            </a:r>
            <a:r>
              <a:rPr lang="en-US" baseline="0" dirty="0" smtClean="0"/>
              <a:t> dag (op/</a:t>
            </a:r>
            <a:r>
              <a:rPr lang="en-US" baseline="0" dirty="0" err="1" smtClean="0"/>
              <a:t>afbouwend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*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volgend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plaatje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0799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/>
              <a:t>Riscicoadvisering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mogelijk</a:t>
            </a:r>
            <a:r>
              <a:rPr lang="en-US" baseline="0" dirty="0" smtClean="0"/>
              <a:t>, maar wat doe je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prof. </a:t>
            </a:r>
            <a:r>
              <a:rPr lang="en-US" baseline="0" dirty="0" err="1" smtClean="0"/>
              <a:t>gebruiker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dergelijke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informatie</a:t>
            </a:r>
            <a:r>
              <a:rPr lang="en-US" baseline="0" dirty="0" smtClean="0"/>
              <a:t>?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#Impact en </a:t>
            </a:r>
            <a:r>
              <a:rPr lang="en-US" baseline="0" dirty="0" err="1" smtClean="0"/>
              <a:t>handelingsperpectief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5525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/>
              <a:t>Hitte</a:t>
            </a:r>
            <a:r>
              <a:rPr lang="en-US" dirty="0" smtClean="0"/>
              <a:t> en </a:t>
            </a:r>
            <a:r>
              <a:rPr lang="en-US" dirty="0" err="1" smtClean="0"/>
              <a:t>extreem</a:t>
            </a:r>
            <a:r>
              <a:rPr lang="en-US" dirty="0" smtClean="0"/>
              <a:t>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nemen</a:t>
            </a:r>
            <a:r>
              <a:rPr lang="en-US" dirty="0" smtClean="0"/>
              <a:t> toe,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consumeren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buiten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evenementen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-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mix die al tot </a:t>
            </a:r>
            <a:r>
              <a:rPr lang="en-US" baseline="0" dirty="0" err="1" smtClean="0"/>
              <a:t>problemen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heeft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geleid</a:t>
            </a:r>
            <a:r>
              <a:rPr lang="en-US" baseline="0" dirty="0" smtClean="0"/>
              <a:t>, en het </a:t>
            </a:r>
            <a:r>
              <a:rPr lang="en-US" baseline="0" dirty="0" err="1" smtClean="0"/>
              <a:t>aantal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problemen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toenemen</a:t>
            </a:r>
            <a:r>
              <a:rPr lang="en-US" baseline="0" dirty="0" smtClean="0"/>
              <a:t>: op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gegeven</a:t>
            </a:r>
            <a:r>
              <a:rPr lang="en-US" baseline="0" dirty="0" smtClean="0"/>
              <a:t> moment </a:t>
            </a:r>
            <a:r>
              <a:rPr lang="en-US" baseline="0" dirty="0" err="1" smtClean="0"/>
              <a:t>gaat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mis</a:t>
            </a:r>
            <a:r>
              <a:rPr lang="en-US" baseline="0" dirty="0" smtClean="0"/>
              <a:t>, in </a:t>
            </a:r>
            <a:r>
              <a:rPr lang="en-US" baseline="0" dirty="0" err="1" smtClean="0"/>
              <a:t>ons</a:t>
            </a:r>
            <a:r>
              <a:rPr lang="en-US" baseline="0" dirty="0" smtClean="0"/>
              <a:t> land, </a:t>
            </a:r>
            <a:r>
              <a:rPr lang="en-US" baseline="0" dirty="0" err="1" smtClean="0"/>
              <a:t>misschien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 u in de </a:t>
            </a:r>
            <a:r>
              <a:rPr lang="en-US" baseline="0" dirty="0" err="1" smtClean="0"/>
              <a:t>stad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Mijn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vraag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u is (</a:t>
            </a:r>
            <a:r>
              <a:rPr lang="en-US" baseline="0" dirty="0" err="1" smtClean="0"/>
              <a:t>nogmaals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u </a:t>
            </a:r>
            <a:r>
              <a:rPr lang="en-US" baseline="0" dirty="0" err="1" smtClean="0"/>
              <a:t>kansinformatie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heeft</a:t>
            </a:r>
            <a:r>
              <a:rPr lang="en-US" baseline="0" dirty="0" smtClean="0"/>
              <a:t> tot x </a:t>
            </a:r>
            <a:r>
              <a:rPr lang="en-US" baseline="0" dirty="0" err="1" smtClean="0"/>
              <a:t>dagen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vooruit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kunt</a:t>
            </a:r>
            <a:r>
              <a:rPr lang="en-US" baseline="0" dirty="0" smtClean="0"/>
              <a:t> u </a:t>
            </a:r>
            <a:r>
              <a:rPr lang="en-US" baseline="0" dirty="0" err="1" smtClean="0"/>
              <a:t>daar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evenement</a:t>
            </a:r>
            <a:r>
              <a:rPr lang="en-US" baseline="0" dirty="0" smtClean="0"/>
              <a:t> wat </a:t>
            </a:r>
            <a:r>
              <a:rPr lang="en-US" baseline="0" dirty="0" err="1" smtClean="0"/>
              <a:t>mee</a:t>
            </a:r>
            <a:r>
              <a:rPr lang="en-US" baseline="0" dirty="0" smtClean="0"/>
              <a:t>. Let </a:t>
            </a:r>
            <a:r>
              <a:rPr lang="en-US" baseline="0" dirty="0" err="1" smtClean="0"/>
              <a:t>wel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kans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altijd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zoiets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vinkje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matrix </a:t>
            </a:r>
            <a:r>
              <a:rPr lang="en-US" baseline="0" dirty="0" err="1" smtClean="0"/>
              <a:t>kans</a:t>
            </a:r>
            <a:r>
              <a:rPr lang="en-US" baseline="0" dirty="0" smtClean="0"/>
              <a:t>*impact</a:t>
            </a:r>
          </a:p>
          <a:p>
            <a:r>
              <a:rPr lang="en-US" baseline="0" dirty="0" err="1" smtClean="0"/>
              <a:t>Mijn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vraag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buien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blijven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lokaal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kunt</a:t>
            </a:r>
            <a:r>
              <a:rPr lang="en-US" baseline="0" dirty="0" smtClean="0"/>
              <a:t> u nog wat met </a:t>
            </a:r>
            <a:r>
              <a:rPr lang="en-US" baseline="0" dirty="0" err="1" smtClean="0"/>
              <a:t>informatie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leadtime</a:t>
            </a:r>
            <a:r>
              <a:rPr lang="en-US" baseline="0" dirty="0" smtClean="0"/>
              <a:t> van 0-120 </a:t>
            </a:r>
            <a:r>
              <a:rPr lang="en-US" baseline="0" dirty="0" err="1" smtClean="0"/>
              <a:t>minuten</a:t>
            </a:r>
            <a:r>
              <a:rPr lang="en-US" baseline="0" dirty="0" smtClean="0"/>
              <a:t>?</a:t>
            </a:r>
          </a:p>
          <a:p>
            <a:endParaRPr lang="en-US" baseline="0" dirty="0" smtClean="0"/>
          </a:p>
          <a:p>
            <a:r>
              <a:rPr lang="en-US" baseline="0" dirty="0" smtClean="0"/>
              <a:t>&lt;</a:t>
            </a:r>
            <a:r>
              <a:rPr lang="en-US" baseline="0" dirty="0" err="1" smtClean="0"/>
              <a:t>eof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670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" y="0"/>
            <a:ext cx="6102096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3"/>
          <a:stretch/>
        </p:blipFill>
        <p:spPr>
          <a:xfrm>
            <a:off x="1525260" y="0"/>
            <a:ext cx="9144019" cy="155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87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49C8-9C23-49C1-9866-6BB82DF60DB3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FDD1D-963E-4E91-B5EF-F0834DB95975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96AEF65-E7F2-4530-8B74-B5ACE58786E4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3D80E4-50E9-4620-9991-B7F7890784D3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=""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A3B8-C5B1-40E0-927C-EB26D5E7E5E4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=""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A03F8C6-C944-46F1-86AB-681B90059300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05DC1AA-CF9E-4788-9EA9-86E5552B04B3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C14604E-ED38-42BA-BF5F-0793520F3417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4" name="Rechthoek 13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2EEF76-09DE-4A9D-A78C-2CAD7708ED44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32201" y="6626381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64BE70C-15B4-484D-A67C-E4757C316085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44" y="0"/>
            <a:ext cx="6177514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Rechthoek 16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hthoek 14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3"/>
          <a:stretch/>
        </p:blipFill>
        <p:spPr>
          <a:xfrm>
            <a:off x="1525260" y="0"/>
            <a:ext cx="9144019" cy="155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13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24C2212-6701-437D-9F65-E0F59F3A47B4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2649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1CE641E-1A73-4831-8B2A-4EF52A95D666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0157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5F6FE448-0D39-45E0-AB60-2E01E4A2028E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C14C7B9-276C-4063-9E37-EB5E93A388F3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D0AAFB9F-33B2-4DD0-B9C6-D396DAAEED7C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6E956FE-DD53-4356-832C-FB2BB2C587F8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EC8713F2-B712-4E27-9F45-7120F0C9ABF4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0000" y="3192987"/>
                </a:lnTo>
                <a:lnTo>
                  <a:pt x="5862000" y="3192987"/>
                </a:lnTo>
                <a:lnTo>
                  <a:pt x="5862000" y="3430587"/>
                </a:lnTo>
                <a:lnTo>
                  <a:pt x="0" y="3430587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F5FE24F-5D23-49A4-B55A-B346C195A262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3"/>
          <a:stretch/>
        </p:blipFill>
        <p:spPr>
          <a:xfrm>
            <a:off x="1525260" y="0"/>
            <a:ext cx="9144019" cy="155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=""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0E21FA-2309-4641-8035-3DF7EDC6D0E1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C7BF670-A970-49C3-A01C-9906A8EA14DF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2" name="Rechthoek 11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68E4D2C-B2E2-432D-916C-3FBB3E911CBC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27C98A0-514A-4B40-8381-C5261AC3A408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228A485-B945-42FC-83C2-AB1E27AA2862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4" name="Rechthoek 23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92FE020F-D735-4E64-9B11-27A5887DCCF2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76763" y="1144800"/>
                </a:lnTo>
                <a:lnTo>
                  <a:pt x="6099175" y="1144800"/>
                </a:lnTo>
                <a:lnTo>
                  <a:pt x="6099175" y="6541200"/>
                </a:lnTo>
                <a:lnTo>
                  <a:pt x="5776595" y="6541200"/>
                </a:lnTo>
                <a:lnTo>
                  <a:pt x="57765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9" name="Rechthoek 18"/>
          <p:cNvSpPr/>
          <p:nvPr userDrawn="1"/>
        </p:nvSpPr>
        <p:spPr>
          <a:xfrm>
            <a:off x="5773420" y="6541200"/>
            <a:ext cx="647700" cy="3168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497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98350" cy="1066800"/>
          </a:xfrm>
          <a:prstGeom prst="rect">
            <a:avLst/>
          </a:prstGeom>
        </p:spPr>
      </p:pic>
      <p:sp>
        <p:nvSpPr>
          <p:cNvPr id="21" name="Rechthoek 2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27A3171-06C3-400E-B052-59913C75B3F4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 err="1" smtClean="0"/>
              <a:t>Koninklijk</a:t>
            </a:r>
            <a:r>
              <a:rPr lang="en-US" dirty="0" smtClean="0"/>
              <a:t> </a:t>
            </a:r>
            <a:r>
              <a:rPr lang="en-US" dirty="0" err="1" smtClean="0"/>
              <a:t>Nederlands</a:t>
            </a:r>
            <a:r>
              <a:rPr lang="en-US" dirty="0" smtClean="0"/>
              <a:t> </a:t>
            </a:r>
            <a:r>
              <a:rPr lang="en-US" dirty="0" err="1" smtClean="0"/>
              <a:t>Meteorologisch</a:t>
            </a:r>
            <a:r>
              <a:rPr lang="en-US" dirty="0" smtClean="0"/>
              <a:t> </a:t>
            </a:r>
            <a:r>
              <a:rPr lang="en-US" dirty="0" err="1" smtClean="0"/>
              <a:t>Instituut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6" name="Rechthoek 15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5862000" y="6620400"/>
                </a:lnTo>
                <a:lnTo>
                  <a:pt x="586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33E77A-954C-47BA-BEDE-544396AD848A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Koninklijk Nederlands Meteorologisch Instituut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 smtClean="0"/>
              <a:t>#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Rechthoek 10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8898F1F-8562-49B3-A6FE-C0F212456515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BE76-68A6-4D79-955A-D7B1CC9B75D2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AD96E-008C-4A4C-BDD7-DB146A42BEAB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</a:t>
            </a:r>
            <a:r>
              <a:rPr lang="nl-NL" dirty="0" smtClean="0"/>
              <a:t>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3" name="Rechthoek 12"/>
          <p:cNvSpPr>
            <a:spLocks/>
          </p:cNvSpPr>
          <p:nvPr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3DFDE29-0FDB-4686-B0A0-AA8EF4DD784B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smtClean="0"/>
              <a:t>Koninklijk Nederlands Meteorologisch Instituut</a:t>
            </a:r>
            <a:endParaRPr lang="nl-NL" dirty="0" smtClean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4" r:id="rId2"/>
    <p:sldLayoutId id="2147483738" r:id="rId3"/>
    <p:sldLayoutId id="2147483743" r:id="rId4"/>
    <p:sldLayoutId id="2147483690" r:id="rId5"/>
    <p:sldLayoutId id="2147483728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89" r:id="rId13"/>
    <p:sldLayoutId id="2147483712" r:id="rId14"/>
    <p:sldLayoutId id="2147483711" r:id="rId15"/>
    <p:sldLayoutId id="2147483675" r:id="rId16"/>
    <p:sldLayoutId id="2147483657" r:id="rId17"/>
    <p:sldLayoutId id="2147483691" r:id="rId18"/>
    <p:sldLayoutId id="2147483729" r:id="rId19"/>
    <p:sldLayoutId id="2147483739" r:id="rId20"/>
    <p:sldLayoutId id="2147483740" r:id="rId21"/>
    <p:sldLayoutId id="2147483718" r:id="rId22"/>
    <p:sldLayoutId id="2147483717" r:id="rId23"/>
    <p:sldLayoutId id="2147483714" r:id="rId24"/>
    <p:sldLayoutId id="2147483713" r:id="rId25"/>
    <p:sldLayoutId id="2147483716" r:id="rId26"/>
    <p:sldLayoutId id="2147483715" r:id="rId27"/>
    <p:sldLayoutId id="2147483707" r:id="rId28"/>
    <p:sldLayoutId id="2147483667" r:id="rId29"/>
    <p:sldLayoutId id="2147483702" r:id="rId30"/>
    <p:sldLayoutId id="2147483721" r:id="rId31"/>
    <p:sldLayoutId id="2147483700" r:id="rId32"/>
    <p:sldLayoutId id="2147483692" r:id="rId33"/>
    <p:sldLayoutId id="2147483722" r:id="rId34"/>
    <p:sldLayoutId id="2147483723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hyperlink" Target="http://www.google.nl/url?sa=i&amp;rct=j&amp;q=&amp;esrc=s&amp;source=images&amp;cd=&amp;cad=rja&amp;uact=8&amp;ved=0ahUKEwi92-m0v9vVAhUFalAKHeb8BB8QjRwIBw&amp;url=http://free-icon-rainbow.com/call-center-series-24-hour-calling-service-free-icon-1/&amp;psig=AFQjCNHwIQt0xR4MUOEKrput_plt9_lRlA&amp;ust=1502963991086698" TargetMode="Externa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l-NL" dirty="0" smtClean="0"/>
              <a:t>Rob Sluijter</a:t>
            </a:r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589094" y="3818358"/>
            <a:ext cx="5004000" cy="1403350"/>
          </a:xfrm>
        </p:spPr>
        <p:txBody>
          <a:bodyPr>
            <a:normAutofit fontScale="90000"/>
          </a:bodyPr>
          <a:lstStyle/>
          <a:p>
            <a:pPr algn="ctr"/>
            <a:r>
              <a:rPr lang="nl-NL" sz="2400" dirty="0" smtClean="0"/>
              <a:t/>
            </a:r>
            <a:br>
              <a:rPr lang="nl-NL" sz="2400" dirty="0" smtClean="0"/>
            </a:br>
            <a:r>
              <a:rPr lang="nl-NL" sz="2400" dirty="0"/>
              <a:t/>
            </a:r>
            <a:br>
              <a:rPr lang="nl-NL" sz="2400" dirty="0"/>
            </a:br>
            <a:r>
              <a:rPr lang="nl-NL" sz="2400" dirty="0" smtClean="0"/>
              <a:t/>
            </a:r>
            <a:br>
              <a:rPr lang="nl-NL" sz="2400" dirty="0" smtClean="0"/>
            </a:br>
            <a:r>
              <a:rPr lang="nl-NL" sz="2400" dirty="0" smtClean="0"/>
              <a:t>Met de hitte komen de buien </a:t>
            </a:r>
            <a:br>
              <a:rPr lang="nl-NL" sz="2400" dirty="0" smtClean="0"/>
            </a:br>
            <a:r>
              <a:rPr lang="nl-NL" sz="2400" dirty="0" smtClean="0"/>
              <a:t> </a:t>
            </a:r>
            <a:br>
              <a:rPr lang="nl-NL" sz="2400" dirty="0" smtClean="0"/>
            </a:br>
            <a:r>
              <a:rPr lang="nl-NL" sz="2400" dirty="0" smtClean="0"/>
              <a:t/>
            </a:r>
            <a:br>
              <a:rPr lang="nl-NL" sz="2400" dirty="0" smtClean="0"/>
            </a:br>
            <a:r>
              <a:rPr lang="nl-NL" sz="2400" dirty="0" smtClean="0"/>
              <a:t> </a:t>
            </a:r>
            <a:r>
              <a:rPr lang="nl-NL" sz="2400" dirty="0"/>
              <a:t/>
            </a:r>
            <a:br>
              <a:rPr lang="nl-NL" sz="2400" dirty="0"/>
            </a:br>
            <a:r>
              <a:rPr lang="nl-NL" sz="2400" dirty="0" smtClean="0"/>
              <a:t>Over evenementen en extreem weer</a:t>
            </a:r>
            <a:r>
              <a:rPr lang="nl-NL" sz="1800" dirty="0" smtClean="0"/>
              <a:t/>
            </a:r>
            <a:br>
              <a:rPr lang="nl-NL" sz="1800" dirty="0" smtClean="0"/>
            </a:br>
            <a:r>
              <a:rPr lang="nl-NL" sz="2400" dirty="0" smtClean="0"/>
              <a:t/>
            </a:r>
            <a:br>
              <a:rPr lang="nl-NL" sz="2400" dirty="0" smtClean="0"/>
            </a:br>
            <a:r>
              <a:rPr lang="nl-NL" sz="2400" dirty="0"/>
              <a:t/>
            </a:r>
            <a:br>
              <a:rPr lang="nl-NL" sz="2400" dirty="0"/>
            </a:br>
            <a:r>
              <a:rPr lang="nl-NL" sz="2400" dirty="0" smtClean="0"/>
              <a:t> 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08494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BE76-68A6-4D79-955A-D7B1CC9B75D2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91373" y="224287"/>
            <a:ext cx="10923588" cy="55132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Handelingsperspectief</a:t>
            </a:r>
            <a:r>
              <a:rPr lang="en-US" sz="2800" dirty="0" smtClean="0"/>
              <a:t>?</a:t>
            </a:r>
            <a:endParaRPr lang="nl-NL" sz="2800" dirty="0"/>
          </a:p>
        </p:txBody>
      </p:sp>
      <p:sp>
        <p:nvSpPr>
          <p:cNvPr id="4" name="Tekstvak 3"/>
          <p:cNvSpPr txBox="1"/>
          <p:nvPr/>
        </p:nvSpPr>
        <p:spPr>
          <a:xfrm>
            <a:off x="733245" y="1134698"/>
            <a:ext cx="4242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-Tot x </a:t>
            </a:r>
            <a:r>
              <a:rPr lang="en-US" dirty="0" err="1" smtClean="0"/>
              <a:t>dagen</a:t>
            </a:r>
            <a:r>
              <a:rPr lang="en-US" dirty="0" smtClean="0"/>
              <a:t> </a:t>
            </a:r>
            <a:r>
              <a:rPr lang="en-US" dirty="0" err="1" smtClean="0"/>
              <a:t>vooruit</a:t>
            </a:r>
            <a:r>
              <a:rPr lang="en-US" dirty="0" smtClean="0"/>
              <a:t> </a:t>
            </a:r>
            <a:r>
              <a:rPr lang="en-US" dirty="0" err="1" smtClean="0"/>
              <a:t>waarschuwing</a:t>
            </a:r>
            <a:endParaRPr lang="en-US" dirty="0" smtClean="0"/>
          </a:p>
          <a:p>
            <a:r>
              <a:rPr lang="en-US" dirty="0" smtClean="0"/>
              <a:t>-Now casting op dag 0</a:t>
            </a:r>
            <a:endParaRPr lang="nl-NL" dirty="0"/>
          </a:p>
        </p:txBody>
      </p:sp>
      <p:sp>
        <p:nvSpPr>
          <p:cNvPr id="9" name="Rechthoek 8"/>
          <p:cNvSpPr/>
          <p:nvPr/>
        </p:nvSpPr>
        <p:spPr>
          <a:xfrm>
            <a:off x="5426015" y="2780459"/>
            <a:ext cx="639217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/>
              <a:t>2015: 33 gewonden bij Rock </a:t>
            </a:r>
            <a:r>
              <a:rPr lang="nl-NL" b="1" dirty="0" err="1"/>
              <a:t>am</a:t>
            </a:r>
            <a:r>
              <a:rPr lang="nl-NL" b="1" dirty="0"/>
              <a:t> Ring in Duitsland</a:t>
            </a:r>
          </a:p>
          <a:p>
            <a:r>
              <a:rPr lang="nl-NL" dirty="0" smtClean="0"/>
              <a:t>Door </a:t>
            </a:r>
            <a:r>
              <a:rPr lang="nl-NL" dirty="0"/>
              <a:t>temperaturen van </a:t>
            </a:r>
            <a:r>
              <a:rPr lang="nl-NL" dirty="0" smtClean="0"/>
              <a:t>30 </a:t>
            </a:r>
            <a:r>
              <a:rPr lang="nl-NL" dirty="0"/>
              <a:t>graden moeten ruim 3400 festivalgangers worden behandeld vanwege een zonnesteek of verbranding. </a:t>
            </a:r>
            <a:r>
              <a:rPr lang="nl-NL" dirty="0" smtClean="0"/>
              <a:t>50 mensen</a:t>
            </a:r>
            <a:r>
              <a:rPr lang="nl-NL" dirty="0"/>
              <a:t> </a:t>
            </a:r>
            <a:r>
              <a:rPr lang="nl-NL" dirty="0" smtClean="0"/>
              <a:t>worden </a:t>
            </a:r>
            <a:r>
              <a:rPr lang="nl-NL" dirty="0"/>
              <a:t>naar het ziekenhuis gestuurd. </a:t>
            </a:r>
            <a:r>
              <a:rPr lang="nl-NL" dirty="0" smtClean="0"/>
              <a:t>Rond </a:t>
            </a:r>
            <a:r>
              <a:rPr lang="nl-NL" dirty="0"/>
              <a:t>middernacht slaat de bliksem in op het festivalterrein. Niemand wordt direct </a:t>
            </a:r>
            <a:r>
              <a:rPr lang="nl-NL" dirty="0" smtClean="0"/>
              <a:t>getroffen</a:t>
            </a:r>
            <a:r>
              <a:rPr lang="nl-NL" dirty="0"/>
              <a:t>, maar toch raken 33 mensen gewond, van wie 4 ernstig. Volgens een Nederlandse festivalbezoeker was de organisatie van het festival in </a:t>
            </a:r>
            <a:r>
              <a:rPr lang="nl-NL" dirty="0" smtClean="0"/>
              <a:t>paniek en </a:t>
            </a:r>
            <a:r>
              <a:rPr lang="nl-NL" dirty="0"/>
              <a:t>slecht voorbereid op het noodweer. </a:t>
            </a:r>
            <a:endParaRPr lang="nl-NL" dirty="0"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66" y="2872596"/>
            <a:ext cx="3222035" cy="31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668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0327" y="362309"/>
            <a:ext cx="10923588" cy="59445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Steeds </a:t>
            </a:r>
            <a:r>
              <a:rPr lang="en-US" sz="2800" dirty="0" err="1" smtClean="0"/>
              <a:t>vaker</a:t>
            </a:r>
            <a:r>
              <a:rPr lang="en-US" sz="2800" dirty="0" smtClean="0"/>
              <a:t> (</a:t>
            </a:r>
            <a:r>
              <a:rPr lang="en-US" sz="2800" dirty="0" err="1" smtClean="0"/>
              <a:t>bijna</a:t>
            </a:r>
            <a:r>
              <a:rPr lang="en-US" sz="2800" dirty="0" smtClean="0"/>
              <a:t>) </a:t>
            </a:r>
            <a:r>
              <a:rPr lang="en-US" sz="2800" dirty="0" err="1" smtClean="0"/>
              <a:t>mis</a:t>
            </a:r>
            <a:endParaRPr lang="nl-NL" sz="280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</a:t>
            </a:fld>
            <a:endParaRPr lang="nl-NL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65" y="3786365"/>
            <a:ext cx="4008285" cy="267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22" y="4057032"/>
            <a:ext cx="3878818" cy="254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30" y="1720293"/>
            <a:ext cx="3845943" cy="240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89" y="4468483"/>
            <a:ext cx="3411180" cy="186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272" y="688988"/>
            <a:ext cx="3735512" cy="206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80" y="1073135"/>
            <a:ext cx="3956709" cy="259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652968" y="2847367"/>
            <a:ext cx="3743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Dance Valley 2001: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60 </a:t>
            </a:r>
            <a:r>
              <a:rPr lang="en-US" b="1" dirty="0" err="1" smtClean="0">
                <a:solidFill>
                  <a:schemeClr val="bg1"/>
                </a:solidFill>
              </a:rPr>
              <a:t>mensen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naar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ziekenhuis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546280" y="5844272"/>
            <a:ext cx="2484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Pukkelpop</a:t>
            </a:r>
            <a:r>
              <a:rPr lang="en-US" b="1" dirty="0" smtClean="0">
                <a:solidFill>
                  <a:schemeClr val="bg1"/>
                </a:solidFill>
              </a:rPr>
              <a:t> 2011: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5 </a:t>
            </a:r>
            <a:r>
              <a:rPr lang="en-US" b="1" dirty="0" err="1" smtClean="0">
                <a:solidFill>
                  <a:schemeClr val="bg1"/>
                </a:solidFill>
              </a:rPr>
              <a:t>doden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9540817" y="5982771"/>
            <a:ext cx="205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Pinkpop</a:t>
            </a:r>
            <a:r>
              <a:rPr lang="en-US" b="1" dirty="0" smtClean="0">
                <a:solidFill>
                  <a:schemeClr val="bg1"/>
                </a:solidFill>
              </a:rPr>
              <a:t> 2014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8269857" y="804047"/>
            <a:ext cx="3142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Nijmegen 2006: 2 </a:t>
            </a:r>
            <a:r>
              <a:rPr lang="en-US" b="1" dirty="0" err="1" smtClean="0">
                <a:solidFill>
                  <a:schemeClr val="bg1"/>
                </a:solidFill>
              </a:rPr>
              <a:t>doden</a:t>
            </a:r>
            <a:r>
              <a:rPr lang="en-US" b="1" dirty="0" smtClean="0">
                <a:solidFill>
                  <a:schemeClr val="bg1"/>
                </a:solidFill>
              </a:rPr>
              <a:t>, 70 </a:t>
            </a:r>
            <a:r>
              <a:rPr lang="en-US" b="1" dirty="0" err="1" smtClean="0">
                <a:solidFill>
                  <a:schemeClr val="bg1"/>
                </a:solidFill>
              </a:rPr>
              <a:t>mensen</a:t>
            </a:r>
            <a:r>
              <a:rPr lang="en-US" b="1" dirty="0" smtClean="0">
                <a:solidFill>
                  <a:schemeClr val="bg1"/>
                </a:solidFill>
              </a:rPr>
              <a:t> in </a:t>
            </a:r>
            <a:r>
              <a:rPr lang="en-US" b="1" dirty="0" err="1" smtClean="0">
                <a:solidFill>
                  <a:schemeClr val="bg1"/>
                </a:solidFill>
              </a:rPr>
              <a:t>ziekenhuis</a:t>
            </a:r>
            <a:r>
              <a:rPr lang="en-US" b="1" dirty="0" smtClean="0">
                <a:solidFill>
                  <a:schemeClr val="bg1"/>
                </a:solidFill>
              </a:rPr>
              <a:t> (</a:t>
            </a:r>
            <a:r>
              <a:rPr lang="en-US" b="1" dirty="0" err="1" smtClean="0">
                <a:solidFill>
                  <a:schemeClr val="bg1"/>
                </a:solidFill>
              </a:rPr>
              <a:t>afgelast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4715775" y="1899601"/>
            <a:ext cx="3332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Leiden </a:t>
            </a:r>
            <a:r>
              <a:rPr lang="en-US" b="1" dirty="0" err="1" smtClean="0">
                <a:solidFill>
                  <a:schemeClr val="bg1"/>
                </a:solidFill>
              </a:rPr>
              <a:t>mei</a:t>
            </a:r>
            <a:r>
              <a:rPr lang="en-US" b="1" dirty="0" smtClean="0">
                <a:solidFill>
                  <a:schemeClr val="bg1"/>
                </a:solidFill>
              </a:rPr>
              <a:t> 18: 12 </a:t>
            </a:r>
            <a:r>
              <a:rPr lang="en-US" b="1" dirty="0" err="1" smtClean="0">
                <a:solidFill>
                  <a:schemeClr val="bg1"/>
                </a:solidFill>
              </a:rPr>
              <a:t>mensen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onwel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4502989" y="5844272"/>
            <a:ext cx="290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Tourstart</a:t>
            </a:r>
            <a:r>
              <a:rPr lang="en-US" b="1" dirty="0" smtClean="0">
                <a:solidFill>
                  <a:schemeClr val="bg1"/>
                </a:solidFill>
              </a:rPr>
              <a:t> Utrecht</a:t>
            </a: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5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8736" y="284672"/>
            <a:ext cx="10923588" cy="61170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Trend </a:t>
            </a:r>
            <a:r>
              <a:rPr lang="en-US" sz="2800" dirty="0" err="1" smtClean="0"/>
              <a:t>temperatuur</a:t>
            </a:r>
            <a:endParaRPr lang="nl-NL" sz="28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0E21FA-2309-4641-8035-3DF7EDC6D0E1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dirty="0" smtClean="0"/>
              <a:t>Koninklijk Nederlands Meteorologisch Instituut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</a:t>
            </a:fld>
            <a:endParaRPr lang="nl-NL" dirty="0"/>
          </a:p>
        </p:txBody>
      </p:sp>
      <p:graphicFrame>
        <p:nvGraphicFramePr>
          <p:cNvPr id="13" name="Grafiek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8596425"/>
              </p:ext>
            </p:extLst>
          </p:nvPr>
        </p:nvGraphicFramePr>
        <p:xfrm>
          <a:off x="1599750" y="949623"/>
          <a:ext cx="8967608" cy="5261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3261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0E21FA-2309-4641-8035-3DF7EDC6D0E1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pic>
        <p:nvPicPr>
          <p:cNvPr id="7" name="Afbeelding 6"/>
          <p:cNvPicPr/>
          <p:nvPr/>
        </p:nvPicPr>
        <p:blipFill>
          <a:blip r:embed="rId3"/>
          <a:stretch>
            <a:fillRect/>
          </a:stretch>
        </p:blipFill>
        <p:spPr>
          <a:xfrm>
            <a:off x="163903" y="1656272"/>
            <a:ext cx="6633712" cy="4248504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548736" y="284672"/>
            <a:ext cx="10923588" cy="61170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Trend </a:t>
            </a:r>
            <a:r>
              <a:rPr lang="en-US" sz="2800" dirty="0" err="1" smtClean="0"/>
              <a:t>buien</a:t>
            </a:r>
            <a:endParaRPr lang="nl-NL" sz="28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432" y="896379"/>
            <a:ext cx="4276889" cy="477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48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0E21FA-2309-4641-8035-3DF7EDC6D0E1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611" y="956765"/>
            <a:ext cx="3308209" cy="455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385964" y="284671"/>
            <a:ext cx="10923588" cy="61170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What if?</a:t>
            </a:r>
            <a:endParaRPr lang="nl-NL" sz="2800" dirty="0"/>
          </a:p>
        </p:txBody>
      </p:sp>
      <p:pic>
        <p:nvPicPr>
          <p:cNvPr id="9" name="MEGA HAGEL BUITJE  NOORD BRABAN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964" y="1035170"/>
            <a:ext cx="7550698" cy="415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9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483" y="336431"/>
            <a:ext cx="10923588" cy="54051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Geel</a:t>
            </a:r>
            <a:r>
              <a:rPr lang="en-US" sz="3200" dirty="0" smtClean="0"/>
              <a:t>-</a:t>
            </a:r>
            <a:r>
              <a:rPr lang="en-US" sz="3200" dirty="0" err="1" smtClean="0"/>
              <a:t>Oranje</a:t>
            </a:r>
            <a:r>
              <a:rPr lang="en-US" sz="3200" dirty="0" smtClean="0"/>
              <a:t>-Rood</a:t>
            </a:r>
            <a:endParaRPr lang="nl-NL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C649C8-9C23-49C1-9866-6BB82DF60DB3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dirty="0" smtClean="0"/>
              <a:t>Koninklijk Nederlands Meteorologisch Instituut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74" y="1297616"/>
            <a:ext cx="10245678" cy="416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6105813" y="2142145"/>
            <a:ext cx="237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Wees </a:t>
            </a:r>
            <a:r>
              <a:rPr lang="en-US" b="1" dirty="0" err="1" smtClean="0"/>
              <a:t>voorbereid</a:t>
            </a:r>
            <a:endParaRPr lang="nl-NL" b="1" dirty="0"/>
          </a:p>
        </p:txBody>
      </p:sp>
      <p:sp>
        <p:nvSpPr>
          <p:cNvPr id="9" name="Tekstvak 8"/>
          <p:cNvSpPr txBox="1"/>
          <p:nvPr/>
        </p:nvSpPr>
        <p:spPr>
          <a:xfrm>
            <a:off x="1128158" y="3528537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Wees alert</a:t>
            </a:r>
            <a:endParaRPr lang="nl-NL" b="1" dirty="0"/>
          </a:p>
        </p:txBody>
      </p:sp>
      <p:sp>
        <p:nvSpPr>
          <p:cNvPr id="10" name="Tekstvak 9"/>
          <p:cNvSpPr txBox="1"/>
          <p:nvPr/>
        </p:nvSpPr>
        <p:spPr>
          <a:xfrm>
            <a:off x="8544214" y="1147598"/>
            <a:ext cx="240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Onderneem</a:t>
            </a:r>
            <a:r>
              <a:rPr lang="en-US" b="1" dirty="0" smtClean="0"/>
              <a:t> </a:t>
            </a:r>
            <a:r>
              <a:rPr lang="en-US" b="1" dirty="0" err="1" smtClean="0"/>
              <a:t>actie</a:t>
            </a:r>
            <a:endParaRPr lang="nl-NL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74" y="1120274"/>
            <a:ext cx="2143886" cy="241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25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0E21FA-2309-4641-8035-3DF7EDC6D0E1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52875" y="309442"/>
            <a:ext cx="10923588" cy="6515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Toekomst</a:t>
            </a:r>
            <a:r>
              <a:rPr lang="en-US" sz="2800" dirty="0" smtClean="0"/>
              <a:t>: </a:t>
            </a:r>
            <a:r>
              <a:rPr lang="en-US" sz="2800" dirty="0" err="1" smtClean="0"/>
              <a:t>Persoonlijk</a:t>
            </a:r>
            <a:r>
              <a:rPr lang="en-US" sz="2800" dirty="0" smtClean="0"/>
              <a:t> &amp; </a:t>
            </a:r>
            <a:r>
              <a:rPr lang="en-US" sz="2800" dirty="0" err="1" smtClean="0"/>
              <a:t>automatisch</a:t>
            </a:r>
            <a:endParaRPr lang="nl-NL" sz="2800" dirty="0"/>
          </a:p>
        </p:txBody>
      </p:sp>
      <p:pic>
        <p:nvPicPr>
          <p:cNvPr id="8" name="Shape 2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9599" y="954619"/>
            <a:ext cx="5661300" cy="56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82" y="1659231"/>
            <a:ext cx="2592288" cy="437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634" y="3845320"/>
            <a:ext cx="3370808" cy="218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3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35000" y="319178"/>
            <a:ext cx="10923588" cy="499563"/>
          </a:xfrm>
        </p:spPr>
        <p:txBody>
          <a:bodyPr>
            <a:normAutofit/>
          </a:bodyPr>
          <a:lstStyle/>
          <a:p>
            <a:r>
              <a:rPr lang="nl-NL" sz="2800" dirty="0" smtClean="0"/>
              <a:t>Tendens: Kans op</a:t>
            </a:r>
            <a:endParaRPr lang="nl-NL" sz="2800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BE76-68A6-4D79-955A-D7B1CC9B75D2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8</a:t>
            </a:fld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156" y="1806433"/>
            <a:ext cx="4239993" cy="403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0" y="1806433"/>
            <a:ext cx="6109685" cy="317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70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/>
          <p:cNvSpPr/>
          <p:nvPr/>
        </p:nvSpPr>
        <p:spPr>
          <a:xfrm>
            <a:off x="5449824" y="2368296"/>
            <a:ext cx="3666744" cy="83945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12474" y="336430"/>
            <a:ext cx="10923588" cy="534070"/>
          </a:xfrm>
        </p:spPr>
        <p:txBody>
          <a:bodyPr>
            <a:normAutofit/>
          </a:bodyPr>
          <a:lstStyle/>
          <a:p>
            <a:r>
              <a:rPr lang="nl-NL" sz="2800" dirty="0" smtClean="0"/>
              <a:t>Tendens: risico-advisering</a:t>
            </a:r>
            <a:endParaRPr lang="nl-NL" sz="2800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BE76-68A6-4D79-955A-D7B1CC9B75D2}" type="datetime4">
              <a:rPr lang="nl-NL" smtClean="0"/>
              <a:t>15 juni 2018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Koninklijk Nederlands Meteorologisch Instituut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9" name="Rechthoek 8"/>
          <p:cNvSpPr/>
          <p:nvPr/>
        </p:nvSpPr>
        <p:spPr>
          <a:xfrm>
            <a:off x="612474" y="1631059"/>
            <a:ext cx="3786997" cy="268281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809078" y="1802282"/>
            <a:ext cx="319357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 smtClean="0"/>
              <a:t>Element: Windstoten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809078" y="2373865"/>
            <a:ext cx="319357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 smtClean="0"/>
              <a:t>Drempel: 100 km/uur</a:t>
            </a:r>
            <a:endParaRPr lang="nl-NL" dirty="0"/>
          </a:p>
        </p:txBody>
      </p:sp>
      <p:sp>
        <p:nvSpPr>
          <p:cNvPr id="12" name="Actieknop: Terug of Vorige 11">
            <a:hlinkClick r:id="" action="ppaction://noaction" highlightClick="1"/>
          </p:cNvPr>
          <p:cNvSpPr/>
          <p:nvPr/>
        </p:nvSpPr>
        <p:spPr>
          <a:xfrm rot="16200000">
            <a:off x="3695350" y="1874804"/>
            <a:ext cx="232914" cy="22428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Actieknop: Terug of Vorige 12">
            <a:hlinkClick r:id="" action="ppaction://noaction" highlightClick="1"/>
          </p:cNvPr>
          <p:cNvSpPr/>
          <p:nvPr/>
        </p:nvSpPr>
        <p:spPr>
          <a:xfrm rot="16200000">
            <a:off x="3695350" y="2446387"/>
            <a:ext cx="232914" cy="22428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/>
          <p:cNvSpPr txBox="1"/>
          <p:nvPr/>
        </p:nvSpPr>
        <p:spPr>
          <a:xfrm>
            <a:off x="809078" y="2972466"/>
            <a:ext cx="319357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 smtClean="0"/>
              <a:t>Kans: &gt;50%</a:t>
            </a:r>
            <a:endParaRPr lang="nl-NL" dirty="0"/>
          </a:p>
        </p:txBody>
      </p:sp>
      <p:sp>
        <p:nvSpPr>
          <p:cNvPr id="15" name="Actieknop: Terug of Vorige 14">
            <a:hlinkClick r:id="" action="ppaction://noaction" highlightClick="1"/>
          </p:cNvPr>
          <p:cNvSpPr/>
          <p:nvPr/>
        </p:nvSpPr>
        <p:spPr>
          <a:xfrm rot="16200000">
            <a:off x="3695351" y="3647232"/>
            <a:ext cx="232914" cy="22428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/>
          <p:cNvSpPr txBox="1"/>
          <p:nvPr/>
        </p:nvSpPr>
        <p:spPr>
          <a:xfrm>
            <a:off x="809076" y="3502622"/>
            <a:ext cx="319357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 smtClean="0"/>
              <a:t>Uitvoer: Tabel &amp; grafiek</a:t>
            </a:r>
            <a:endParaRPr lang="nl-NL" dirty="0"/>
          </a:p>
        </p:txBody>
      </p:sp>
      <p:sp>
        <p:nvSpPr>
          <p:cNvPr id="17" name="Actieknop: Terug of Vorige 16">
            <a:hlinkClick r:id="" action="ppaction://noaction" highlightClick="1"/>
          </p:cNvPr>
          <p:cNvSpPr/>
          <p:nvPr/>
        </p:nvSpPr>
        <p:spPr>
          <a:xfrm rot="16200000">
            <a:off x="3695353" y="3044988"/>
            <a:ext cx="232914" cy="22428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19" name="Tabel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422228"/>
              </p:ext>
            </p:extLst>
          </p:nvPr>
        </p:nvGraphicFramePr>
        <p:xfrm>
          <a:off x="612474" y="5187285"/>
          <a:ext cx="8128002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/>
                <a:gridCol w="1354667"/>
                <a:gridCol w="1354667"/>
                <a:gridCol w="1354667"/>
                <a:gridCol w="1354667"/>
                <a:gridCol w="1354667"/>
              </a:tblGrid>
              <a:tr h="0">
                <a:tc>
                  <a:txBody>
                    <a:bodyPr/>
                    <a:lstStyle/>
                    <a:p>
                      <a:r>
                        <a:rPr lang="nl-NL" dirty="0" smtClean="0"/>
                        <a:t>Nu</a:t>
                      </a:r>
                      <a:endParaRPr lang="nl-NL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+12</a:t>
                      </a:r>
                      <a:endParaRPr lang="nl-NL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+24</a:t>
                      </a:r>
                      <a:endParaRPr lang="nl-NL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+36</a:t>
                      </a:r>
                      <a:endParaRPr lang="nl-NL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+48</a:t>
                      </a:r>
                      <a:endParaRPr lang="nl-NL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+60</a:t>
                      </a:r>
                      <a:endParaRPr lang="nl-NL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10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20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60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70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20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10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Rechthoek 21"/>
          <p:cNvSpPr/>
          <p:nvPr/>
        </p:nvSpPr>
        <p:spPr>
          <a:xfrm>
            <a:off x="5449824" y="3207754"/>
            <a:ext cx="3666744" cy="12225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21" name="Grafiek 20"/>
          <p:cNvGraphicFramePr/>
          <p:nvPr>
            <p:extLst>
              <p:ext uri="{D42A27DB-BD31-4B8C-83A1-F6EECF244321}">
                <p14:modId xmlns:p14="http://schemas.microsoft.com/office/powerpoint/2010/main" val="3309895221"/>
              </p:ext>
            </p:extLst>
          </p:nvPr>
        </p:nvGraphicFramePr>
        <p:xfrm>
          <a:off x="4873752" y="2173857"/>
          <a:ext cx="6373368" cy="2750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874" y="4634644"/>
            <a:ext cx="573080" cy="45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ctieknop: Terug of Vorige 24">
            <a:hlinkClick r:id="" action="ppaction://noaction" highlightClick="1"/>
          </p:cNvPr>
          <p:cNvSpPr/>
          <p:nvPr/>
        </p:nvSpPr>
        <p:spPr>
          <a:xfrm rot="16200000">
            <a:off x="3678244" y="3575144"/>
            <a:ext cx="232914" cy="22428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100" name="Picture 4" descr="Afbeeldingsresultaat voor icon call centr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471" y="4513199"/>
            <a:ext cx="1844167" cy="184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09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NMI sjabloon voor Powerpoint NL Breedbeeld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e9" id="{679BD963-B7F7-014D-8604-DB591A414DAF}" vid="{E42E6A84-805E-FD4D-BC33-FB7D3DCAE149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KNMI sjabloon voor Powerpoint NL Breedbeeld</Template>
  <TotalTime>9292</TotalTime>
  <Words>793</Words>
  <Application>Microsoft Office PowerPoint</Application>
  <PresentationFormat>Aangepast</PresentationFormat>
  <Paragraphs>121</Paragraphs>
  <Slides>10</Slides>
  <Notes>9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1" baseType="lpstr">
      <vt:lpstr>KNMI sjabloon voor Powerpoint NL Breedbeeld</vt:lpstr>
      <vt:lpstr>   Met de hitte komen de buien       Over evenementen en extreem weer    </vt:lpstr>
      <vt:lpstr>Steeds vaker (bijna) mis</vt:lpstr>
      <vt:lpstr>Trend temperatuur</vt:lpstr>
      <vt:lpstr>PowerPoint-presentatie</vt:lpstr>
      <vt:lpstr>PowerPoint-presentatie</vt:lpstr>
      <vt:lpstr>Geel-Oranje-Rood</vt:lpstr>
      <vt:lpstr>PowerPoint-presentatie</vt:lpstr>
      <vt:lpstr>Tendens: Kans op</vt:lpstr>
      <vt:lpstr>Tendens: risico-advisering</vt:lpstr>
      <vt:lpstr>Handelingsperspectief?</vt:lpstr>
    </vt:vector>
  </TitlesOfParts>
  <Company>SSC-Campus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Vernieuwing</dc:title>
  <dc:creator>Sluijter, Rob (KNMI)</dc:creator>
  <cp:lastModifiedBy>Sluijter, Rob (KNMI)</cp:lastModifiedBy>
  <cp:revision>218</cp:revision>
  <cp:lastPrinted>2017-09-07T13:23:23Z</cp:lastPrinted>
  <dcterms:created xsi:type="dcterms:W3CDTF">2017-08-09T11:19:46Z</dcterms:created>
  <dcterms:modified xsi:type="dcterms:W3CDTF">2018-06-15T06:47:33Z</dcterms:modified>
</cp:coreProperties>
</file>