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8" r:id="rId3"/>
    <p:sldMasterId id="2147483740" r:id="rId4"/>
  </p:sldMasterIdLst>
  <p:notesMasterIdLst>
    <p:notesMasterId r:id="rId14"/>
  </p:notesMasterIdLst>
  <p:handoutMasterIdLst>
    <p:handoutMasterId r:id="rId15"/>
  </p:handoutMasterIdLst>
  <p:sldIdLst>
    <p:sldId id="257" r:id="rId5"/>
    <p:sldId id="432" r:id="rId6"/>
    <p:sldId id="430" r:id="rId7"/>
    <p:sldId id="421" r:id="rId8"/>
    <p:sldId id="428" r:id="rId9"/>
    <p:sldId id="427" r:id="rId10"/>
    <p:sldId id="429" r:id="rId11"/>
    <p:sldId id="426" r:id="rId12"/>
    <p:sldId id="433" r:id="rId13"/>
  </p:sldIdLst>
  <p:sldSz cx="9144000" cy="6858000" type="screen4x3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003C6-54B4-45E3-A9FB-2B8807AC407E}" v="1" dt="2019-07-02T23:45:4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6529" autoAdjust="0"/>
  </p:normalViewPr>
  <p:slideViewPr>
    <p:cSldViewPr>
      <p:cViewPr varScale="1">
        <p:scale>
          <a:sx n="63" d="100"/>
          <a:sy n="63" d="100"/>
        </p:scale>
        <p:origin x="11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0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Beintema" userId="b735d55a4b7b3108" providerId="LiveId" clId="{F06003C6-54B4-45E3-A9FB-2B8807AC407E}"/>
    <pc:docChg chg="custSel modSld">
      <pc:chgData name="Nienke Beintema" userId="b735d55a4b7b3108" providerId="LiveId" clId="{F06003C6-54B4-45E3-A9FB-2B8807AC407E}" dt="2019-07-02T23:47:41.476" v="152" actId="20577"/>
      <pc:docMkLst>
        <pc:docMk/>
      </pc:docMkLst>
      <pc:sldChg chg="delSp modSp">
        <pc:chgData name="Nienke Beintema" userId="b735d55a4b7b3108" providerId="LiveId" clId="{F06003C6-54B4-45E3-A9FB-2B8807AC407E}" dt="2019-07-02T23:47:41.476" v="152" actId="20577"/>
        <pc:sldMkLst>
          <pc:docMk/>
          <pc:sldMk cId="3560107046" sldId="427"/>
        </pc:sldMkLst>
        <pc:spChg chg="mod">
          <ac:chgData name="Nienke Beintema" userId="b735d55a4b7b3108" providerId="LiveId" clId="{F06003C6-54B4-45E3-A9FB-2B8807AC407E}" dt="2019-07-02T23:47:41.476" v="152" actId="20577"/>
          <ac:spMkLst>
            <pc:docMk/>
            <pc:sldMk cId="3560107046" sldId="427"/>
            <ac:spMk id="9" creationId="{00000000-0000-0000-0000-000000000000}"/>
          </ac:spMkLst>
        </pc:spChg>
        <pc:grpChg chg="del">
          <ac:chgData name="Nienke Beintema" userId="b735d55a4b7b3108" providerId="LiveId" clId="{F06003C6-54B4-45E3-A9FB-2B8807AC407E}" dt="2019-07-02T23:45:48.371" v="0" actId="478"/>
          <ac:grpSpMkLst>
            <pc:docMk/>
            <pc:sldMk cId="3560107046" sldId="427"/>
            <ac:grpSpMk id="5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Harry Slaper VLH-infocyclus 15-03-2016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CAD8A-E01E-4CB5-B31A-63EBDC9F1E3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C0261-CD6D-4481-B8E2-B5E88E145EC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46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D2D10-FF57-4AED-A977-0CF8407B1C9F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18C9-EF6E-41C8-A3B4-CF58C08E6D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37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118C9-EF6E-41C8-A3B4-CF58C08E6D0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97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118C9-EF6E-41C8-A3B4-CF58C08E6D0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72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118C9-EF6E-41C8-A3B4-CF58C08E6D0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52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6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59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0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Ozone2v3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pic>
        <p:nvPicPr>
          <p:cNvPr id="6" name="sLogo" descr="tmp41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43014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E14B-C9CF-467E-99A0-89AB458F3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7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Harry </a:t>
            </a:r>
            <a:r>
              <a:rPr lang="en-GB" dirty="0" err="1"/>
              <a:t>Slaper</a:t>
            </a:r>
            <a:r>
              <a:rPr lang="en-GB" dirty="0"/>
              <a:t>, RIVM/VLH  UV en </a:t>
            </a:r>
            <a:r>
              <a:rPr lang="en-GB" dirty="0" err="1"/>
              <a:t>huidkanker</a:t>
            </a:r>
            <a:r>
              <a:rPr lang="en-GB" dirty="0"/>
              <a:t> KWF </a:t>
            </a:r>
            <a:r>
              <a:rPr lang="en-GB" dirty="0" err="1"/>
              <a:t>maart</a:t>
            </a:r>
            <a:r>
              <a:rPr lang="en-GB" dirty="0"/>
              <a:t> 2015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AD84-679E-4033-AF4E-84F8781E5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8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4C80-3660-49DD-99D7-24062F7FA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1CBF-B7CB-4FB3-A579-721177FDAC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0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26CF-8B62-4EF7-81FD-1A05AB28B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68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6426-7B49-4D03-AB64-4DA63A4827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4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0264-8278-45AB-B793-E701EE42B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80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2294-49ED-4DEC-A387-8280DA3AA7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0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714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B090F-10AE-48B8-AF7A-2FF3055C6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0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4C88-DE55-41EF-B143-B9D4BFBB4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88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3659B-EB4D-4D62-9763-9E3D84679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61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557E-D33B-43FF-BEEF-8A08C3FF7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79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5775" y="1284288"/>
            <a:ext cx="8172450" cy="484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56EAC-8394-4F65-8967-9A0F323A1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10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Ozone2v3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pic>
        <p:nvPicPr>
          <p:cNvPr id="6" name="sLogo" descr="tmp41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43014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E14B-C9CF-467E-99A0-89AB458F3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1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Harry </a:t>
            </a:r>
            <a:r>
              <a:rPr lang="en-GB" dirty="0" err="1"/>
              <a:t>Slaper</a:t>
            </a:r>
            <a:r>
              <a:rPr lang="en-GB" dirty="0"/>
              <a:t>, RIVM/VLH  UV en </a:t>
            </a:r>
            <a:r>
              <a:rPr lang="en-GB" dirty="0" err="1"/>
              <a:t>huidkanker</a:t>
            </a:r>
            <a:r>
              <a:rPr lang="en-GB" dirty="0"/>
              <a:t> KWF </a:t>
            </a:r>
            <a:r>
              <a:rPr lang="en-GB" dirty="0" err="1"/>
              <a:t>maart</a:t>
            </a:r>
            <a:r>
              <a:rPr lang="en-GB" dirty="0"/>
              <a:t> 2015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AD84-679E-4033-AF4E-84F8781E5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87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4C80-3660-49DD-99D7-24062F7FA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2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1CBF-B7CB-4FB3-A579-721177FDAC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37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26CF-8B62-4EF7-81FD-1A05AB28B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0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58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6426-7B49-4D03-AB64-4DA63A4827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27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0264-8278-45AB-B793-E701EE42B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95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2294-49ED-4DEC-A387-8280DA3AA7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3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B090F-10AE-48B8-AF7A-2FF3055C6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84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4C88-DE55-41EF-B143-B9D4BFBB4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75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3659B-EB4D-4D62-9763-9E3D84679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75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557E-D33B-43FF-BEEF-8A08C3FF7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26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5775" y="1284288"/>
            <a:ext cx="8172450" cy="484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56EAC-8394-4F65-8967-9A0F323A1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6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Ozone2v3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pic>
        <p:nvPicPr>
          <p:cNvPr id="6" name="sLogo" descr="tmp41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43014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E14B-C9CF-467E-99A0-89AB458F3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61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Harry </a:t>
            </a:r>
            <a:r>
              <a:rPr lang="en-GB" dirty="0" err="1"/>
              <a:t>Slaper</a:t>
            </a:r>
            <a:r>
              <a:rPr lang="en-GB" dirty="0"/>
              <a:t>, RIVM/VLH  UV en </a:t>
            </a:r>
            <a:r>
              <a:rPr lang="en-GB" dirty="0" err="1"/>
              <a:t>huidkanker</a:t>
            </a:r>
            <a:r>
              <a:rPr lang="en-GB" dirty="0"/>
              <a:t> KWF </a:t>
            </a:r>
            <a:r>
              <a:rPr lang="en-GB" dirty="0" err="1"/>
              <a:t>maart</a:t>
            </a:r>
            <a:r>
              <a:rPr lang="en-GB" dirty="0"/>
              <a:t> 2015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AD84-679E-4033-AF4E-84F8781E5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2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61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4C80-3660-49DD-99D7-24062F7FA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76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1CBF-B7CB-4FB3-A579-721177FDAC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54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26CF-8B62-4EF7-81FD-1A05AB28B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19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6426-7B49-4D03-AB64-4DA63A4827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10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0264-8278-45AB-B793-E701EE42B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25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2294-49ED-4DEC-A387-8280DA3AA7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40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B090F-10AE-48B8-AF7A-2FF3055C6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94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4C88-DE55-41EF-B143-B9D4BFBB4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45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3659B-EB4D-4D62-9763-9E3D84679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9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557E-D33B-43FF-BEEF-8A08C3FF7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678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5775" y="1284288"/>
            <a:ext cx="8172450" cy="484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56EAC-8394-4F65-8967-9A0F323A1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5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9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" r="5576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67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" r="5576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7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97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50CE-2D7D-4D86-932D-942C4A585168}" type="datetimeFigureOut">
              <a:rPr lang="nl-NL" smtClean="0"/>
              <a:pPr/>
              <a:t>2-7-2019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B17F-E1A2-4FB4-A697-3D05166997E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4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sp>
        <p:nvSpPr>
          <p:cNvPr id="2051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sp>
        <p:nvSpPr>
          <p:cNvPr id="2052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het opmaakprofiel te bewerken</a:t>
            </a:r>
          </a:p>
        </p:txBody>
      </p:sp>
      <p:sp>
        <p:nvSpPr>
          <p:cNvPr id="2053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opmaakprofielen van de modeltekst te bewerken</a:t>
            </a:r>
          </a:p>
          <a:p>
            <a:pPr lvl="1"/>
            <a:r>
              <a:rPr lang="en-GB" altLang="nl-NL"/>
              <a:t>Tweede niveau</a:t>
            </a:r>
          </a:p>
          <a:p>
            <a:pPr lvl="2"/>
            <a:r>
              <a:rPr lang="en-GB" altLang="nl-NL"/>
              <a:t>Derde niveau</a:t>
            </a:r>
          </a:p>
          <a:p>
            <a:pPr lvl="3"/>
            <a:r>
              <a:rPr lang="en-GB" altLang="nl-NL"/>
              <a:t>Vierde niveau</a:t>
            </a:r>
          </a:p>
          <a:p>
            <a:pPr lvl="4"/>
            <a:r>
              <a:rPr lang="en-GB" altLang="nl-NL"/>
              <a:t>Vijfde niveau</a:t>
            </a:r>
          </a:p>
        </p:txBody>
      </p:sp>
      <p:sp>
        <p:nvSpPr>
          <p:cNvPr id="41990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41991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1992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31071-0369-47BC-B17A-51B1DE5A478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7" name="sLogo" descr="RO__vervolgpagina~LPPT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1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sp>
        <p:nvSpPr>
          <p:cNvPr id="2051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sp>
        <p:nvSpPr>
          <p:cNvPr id="2052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het opmaakprofiel te bewerken</a:t>
            </a:r>
          </a:p>
        </p:txBody>
      </p:sp>
      <p:sp>
        <p:nvSpPr>
          <p:cNvPr id="2053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opmaakprofielen van de modeltekst te bewerken</a:t>
            </a:r>
          </a:p>
          <a:p>
            <a:pPr lvl="1"/>
            <a:r>
              <a:rPr lang="en-GB" altLang="nl-NL"/>
              <a:t>Tweede niveau</a:t>
            </a:r>
          </a:p>
          <a:p>
            <a:pPr lvl="2"/>
            <a:r>
              <a:rPr lang="en-GB" altLang="nl-NL"/>
              <a:t>Derde niveau</a:t>
            </a:r>
          </a:p>
          <a:p>
            <a:pPr lvl="3"/>
            <a:r>
              <a:rPr lang="en-GB" altLang="nl-NL"/>
              <a:t>Vierde niveau</a:t>
            </a:r>
          </a:p>
          <a:p>
            <a:pPr lvl="4"/>
            <a:r>
              <a:rPr lang="en-GB" altLang="nl-NL"/>
              <a:t>Vijfde niveau</a:t>
            </a:r>
          </a:p>
        </p:txBody>
      </p:sp>
      <p:sp>
        <p:nvSpPr>
          <p:cNvPr id="41990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41991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1992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31071-0369-47BC-B17A-51B1DE5A478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7" name="sLogo" descr="RO__vervolgpagina~LPPT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44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sp>
        <p:nvSpPr>
          <p:cNvPr id="2051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nl-NL">
              <a:solidFill>
                <a:srgbClr val="000000"/>
              </a:solidFill>
            </a:endParaRPr>
          </a:p>
        </p:txBody>
      </p:sp>
      <p:sp>
        <p:nvSpPr>
          <p:cNvPr id="2052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het opmaakprofiel te bewerken</a:t>
            </a:r>
          </a:p>
        </p:txBody>
      </p:sp>
      <p:sp>
        <p:nvSpPr>
          <p:cNvPr id="2053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opmaakprofielen van de modeltekst te bewerken</a:t>
            </a:r>
          </a:p>
          <a:p>
            <a:pPr lvl="1"/>
            <a:r>
              <a:rPr lang="en-GB" altLang="nl-NL"/>
              <a:t>Tweede niveau</a:t>
            </a:r>
          </a:p>
          <a:p>
            <a:pPr lvl="2"/>
            <a:r>
              <a:rPr lang="en-GB" altLang="nl-NL"/>
              <a:t>Derde niveau</a:t>
            </a:r>
          </a:p>
          <a:p>
            <a:pPr lvl="3"/>
            <a:r>
              <a:rPr lang="en-GB" altLang="nl-NL"/>
              <a:t>Vierde niveau</a:t>
            </a:r>
          </a:p>
          <a:p>
            <a:pPr lvl="4"/>
            <a:r>
              <a:rPr lang="en-GB" altLang="nl-NL"/>
              <a:t>Vijfde niveau</a:t>
            </a:r>
          </a:p>
        </p:txBody>
      </p:sp>
      <p:sp>
        <p:nvSpPr>
          <p:cNvPr id="41990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Slaper Skin cancer risks and UV in relation to ozone| 25 April 2012</a:t>
            </a:r>
          </a:p>
        </p:txBody>
      </p:sp>
      <p:sp>
        <p:nvSpPr>
          <p:cNvPr id="41991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1992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31071-0369-47BC-B17A-51B1DE5A478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7" name="sLogo" descr="RO__vervolgpagina~LPPT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82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412776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Workshop B-6, 13.50-15.00:</a:t>
            </a:r>
          </a:p>
          <a:p>
            <a:pPr algn="ctr"/>
            <a:r>
              <a:rPr lang="en-US" sz="6600" dirty="0"/>
              <a:t>“Hoe </a:t>
            </a:r>
            <a:r>
              <a:rPr lang="en-US" sz="6600" dirty="0" err="1"/>
              <a:t>houden</a:t>
            </a:r>
            <a:r>
              <a:rPr lang="en-US" sz="6600" dirty="0"/>
              <a:t> we </a:t>
            </a:r>
            <a:r>
              <a:rPr lang="en-US" sz="6600" dirty="0" err="1"/>
              <a:t>huidkanker</a:t>
            </a:r>
            <a:r>
              <a:rPr lang="en-US" sz="6600" dirty="0"/>
              <a:t> van </a:t>
            </a:r>
            <a:r>
              <a:rPr lang="en-US" sz="6600" dirty="0" err="1"/>
              <a:t>ons</a:t>
            </a:r>
            <a:r>
              <a:rPr lang="en-US" sz="6600" dirty="0"/>
              <a:t> </a:t>
            </a:r>
            <a:r>
              <a:rPr lang="en-US" sz="6600" dirty="0" err="1"/>
              <a:t>lijf</a:t>
            </a:r>
            <a:r>
              <a:rPr lang="en-US" sz="6600" dirty="0"/>
              <a:t>?”</a:t>
            </a:r>
          </a:p>
          <a:p>
            <a:pPr algn="ctr"/>
            <a:endParaRPr lang="nl-NL" sz="1400" b="1" u="sng" dirty="0"/>
          </a:p>
          <a:p>
            <a:pPr algn="ctr"/>
            <a:endParaRPr lang="nl-NL" sz="1400" b="1" u="sng" dirty="0"/>
          </a:p>
          <a:p>
            <a:pPr algn="ctr"/>
            <a:endParaRPr lang="nl-NL" sz="1400" b="1" u="sng" dirty="0"/>
          </a:p>
          <a:p>
            <a:pPr algn="ctr"/>
            <a:endParaRPr lang="nl-NL" sz="1400" b="1" u="sng" dirty="0"/>
          </a:p>
          <a:p>
            <a:pPr algn="ctr"/>
            <a:r>
              <a:rPr lang="nl-NL" sz="2400" b="1" dirty="0"/>
              <a:t>door KNMI, RIVM en KWF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1" y="6309320"/>
            <a:ext cx="763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Nationaal</a:t>
            </a:r>
            <a:r>
              <a:rPr lang="en-US" sz="1600" b="1" dirty="0"/>
              <a:t> </a:t>
            </a:r>
            <a:r>
              <a:rPr lang="en-US" sz="1600" b="1" dirty="0" err="1"/>
              <a:t>Congres</a:t>
            </a:r>
            <a:r>
              <a:rPr lang="en-US" sz="1600" b="1" dirty="0"/>
              <a:t> </a:t>
            </a:r>
            <a:r>
              <a:rPr lang="en-US" sz="1600" b="1" dirty="0" err="1"/>
              <a:t>Klimaatadaptatie</a:t>
            </a:r>
            <a:r>
              <a:rPr lang="en-US" sz="1600" b="1" dirty="0"/>
              <a:t>, 13 </a:t>
            </a:r>
            <a:r>
              <a:rPr lang="en-US" sz="1600" b="1" dirty="0" err="1"/>
              <a:t>juni</a:t>
            </a:r>
            <a:r>
              <a:rPr lang="en-US" sz="160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4513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412776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Workshop B-6, 13.50-15.00:</a:t>
            </a:r>
          </a:p>
          <a:p>
            <a:pPr algn="ctr"/>
            <a:r>
              <a:rPr lang="en-US" sz="6600" dirty="0"/>
              <a:t>“Hoe </a:t>
            </a:r>
            <a:r>
              <a:rPr lang="en-US" sz="6600" dirty="0" err="1"/>
              <a:t>houden</a:t>
            </a:r>
            <a:r>
              <a:rPr lang="en-US" sz="6600" dirty="0"/>
              <a:t> we </a:t>
            </a:r>
            <a:r>
              <a:rPr lang="en-US" sz="6600" dirty="0" err="1"/>
              <a:t>huidkanker</a:t>
            </a:r>
            <a:r>
              <a:rPr lang="en-US" sz="6600" dirty="0"/>
              <a:t> van </a:t>
            </a:r>
            <a:r>
              <a:rPr lang="en-US" sz="6600" dirty="0" err="1"/>
              <a:t>ons</a:t>
            </a:r>
            <a:r>
              <a:rPr lang="en-US" sz="6600" dirty="0"/>
              <a:t> </a:t>
            </a:r>
            <a:r>
              <a:rPr lang="en-US" sz="6600" dirty="0" err="1"/>
              <a:t>lijf</a:t>
            </a:r>
            <a:r>
              <a:rPr lang="en-US" sz="6600" dirty="0"/>
              <a:t>?”</a:t>
            </a:r>
          </a:p>
          <a:p>
            <a:pPr algn="ctr"/>
            <a:endParaRPr lang="nl-NL" sz="1400" b="1" u="sng" dirty="0"/>
          </a:p>
          <a:p>
            <a:pPr algn="ctr"/>
            <a:endParaRPr lang="nl-NL" sz="1400" b="1" u="sng" dirty="0"/>
          </a:p>
          <a:p>
            <a:pPr algn="ctr"/>
            <a:endParaRPr lang="nl-NL" sz="1400" b="1" u="sng" dirty="0"/>
          </a:p>
          <a:p>
            <a:pPr algn="ctr"/>
            <a:endParaRPr lang="nl-NL" sz="1400" b="1" u="sng" dirty="0"/>
          </a:p>
          <a:p>
            <a:pPr algn="ctr"/>
            <a:r>
              <a:rPr lang="nl-NL" sz="2400" b="1" dirty="0"/>
              <a:t>door KNMI, RIVM en KWF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1" y="6309320"/>
            <a:ext cx="763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Nationaal</a:t>
            </a:r>
            <a:r>
              <a:rPr lang="en-US" sz="1600" b="1" dirty="0"/>
              <a:t> </a:t>
            </a:r>
            <a:r>
              <a:rPr lang="en-US" sz="1600" b="1" dirty="0" err="1"/>
              <a:t>Congres</a:t>
            </a:r>
            <a:r>
              <a:rPr lang="en-US" sz="1600" b="1" dirty="0"/>
              <a:t> </a:t>
            </a:r>
            <a:r>
              <a:rPr lang="en-US" sz="1600" b="1" dirty="0" err="1"/>
              <a:t>Klimaatadaptatie</a:t>
            </a:r>
            <a:r>
              <a:rPr lang="en-US" sz="1600" b="1" dirty="0"/>
              <a:t>, 13 </a:t>
            </a:r>
            <a:r>
              <a:rPr lang="en-US" sz="1600" b="1" dirty="0" err="1"/>
              <a:t>juni</a:t>
            </a:r>
            <a:r>
              <a:rPr lang="en-US" sz="1600" b="1" dirty="0"/>
              <a:t>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7686C-6A69-4309-B119-F49AF640F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3865263" cy="42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4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3647F-A1ED-4AEE-9B53-ED887B1908CC}"/>
              </a:ext>
            </a:extLst>
          </p:cNvPr>
          <p:cNvSpPr txBox="1"/>
          <p:nvPr/>
        </p:nvSpPr>
        <p:spPr>
          <a:xfrm>
            <a:off x="251520" y="188640"/>
            <a:ext cx="866436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u="sng" dirty="0"/>
              <a:t>Workshop </a:t>
            </a:r>
            <a:r>
              <a:rPr lang="nl-NL" sz="3600" b="1" u="sng" dirty="0" err="1"/>
              <a:t>ZonkrachtActiePlan</a:t>
            </a:r>
            <a:r>
              <a:rPr lang="nl-NL" sz="3600" b="1" u="sng" dirty="0"/>
              <a:t> (ZAP!):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Inleiding</a:t>
            </a:r>
            <a:r>
              <a:rPr lang="nl-NL" dirty="0"/>
              <a:t>: Arjan van Dijk (RIVM) </a:t>
            </a:r>
            <a:endParaRPr lang="en-NL" dirty="0"/>
          </a:p>
          <a:p>
            <a:r>
              <a:rPr lang="nl-NL" dirty="0"/>
              <a:t>Opbouw van het </a:t>
            </a:r>
            <a:r>
              <a:rPr lang="nl-NL" dirty="0" err="1"/>
              <a:t>ZonkrachtActiePlan</a:t>
            </a:r>
            <a:endParaRPr lang="en-NL" dirty="0"/>
          </a:p>
          <a:p>
            <a:r>
              <a:rPr lang="nl-NL" dirty="0"/>
              <a:t> 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Presentatie KNMI </a:t>
            </a:r>
            <a:r>
              <a:rPr lang="nl-NL" dirty="0"/>
              <a:t>(Michiel van Weele): </a:t>
            </a:r>
          </a:p>
          <a:p>
            <a:r>
              <a:rPr lang="nl-NL" dirty="0"/>
              <a:t>Veranderingen die de beschikbare UV-dosis of de blootstelling daaraan zullen beïnvloeden</a:t>
            </a:r>
            <a:endParaRPr lang="en-NL" dirty="0"/>
          </a:p>
          <a:p>
            <a:r>
              <a:rPr lang="nl-NL" dirty="0"/>
              <a:t> 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Presentatie RIVM  </a:t>
            </a:r>
            <a:r>
              <a:rPr lang="nl-NL" dirty="0"/>
              <a:t>(Arjan van Dijk):</a:t>
            </a:r>
          </a:p>
          <a:p>
            <a:r>
              <a:rPr lang="nl-NL" dirty="0"/>
              <a:t>Veranderende blootstelling en de gezondheid</a:t>
            </a:r>
            <a:endParaRPr lang="en-NL" dirty="0"/>
          </a:p>
          <a:p>
            <a:r>
              <a:rPr lang="nl-NL" dirty="0"/>
              <a:t> 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Presentatie KWF </a:t>
            </a:r>
            <a:r>
              <a:rPr lang="nl-NL" dirty="0"/>
              <a:t>(Bart de Wolf en Pim te </a:t>
            </a:r>
            <a:r>
              <a:rPr lang="nl-NL" dirty="0" err="1"/>
              <a:t>Loeke</a:t>
            </a:r>
            <a:r>
              <a:rPr lang="nl-NL" dirty="0"/>
              <a:t>):</a:t>
            </a:r>
          </a:p>
          <a:p>
            <a:r>
              <a:rPr lang="nl-NL" dirty="0"/>
              <a:t>Vertaling van het ZAP naar lokale omgevingsplannen en </a:t>
            </a:r>
            <a:r>
              <a:rPr lang="nl-NL" dirty="0" err="1"/>
              <a:t>klimaatadaptatiestrategiën</a:t>
            </a:r>
            <a:endParaRPr lang="en-NL" dirty="0"/>
          </a:p>
          <a:p>
            <a:r>
              <a:rPr lang="nl-NL" dirty="0"/>
              <a:t> 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Discussie met de workshopdeelnemers</a:t>
            </a:r>
            <a:r>
              <a:rPr lang="nl-NL" dirty="0"/>
              <a:t>: </a:t>
            </a:r>
          </a:p>
          <a:p>
            <a:r>
              <a:rPr lang="nl-NL" dirty="0"/>
              <a:t>Wat heb jij nodig hebben om het ZAP op te nemen in de lokale klimaatadaptatie strategie?</a:t>
            </a:r>
          </a:p>
          <a:p>
            <a:r>
              <a:rPr lang="nl-NL" dirty="0"/>
              <a:t>Maak een top 3 van aanbevelingen!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176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2165"/>
            <a:ext cx="6824407" cy="4709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6124" y="-7489"/>
            <a:ext cx="4836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Wat </a:t>
            </a:r>
            <a:r>
              <a:rPr lang="en-US" sz="4400" b="1" dirty="0" err="1"/>
              <a:t>gaat</a:t>
            </a:r>
            <a:r>
              <a:rPr lang="en-US" sz="4400" b="1" dirty="0"/>
              <a:t> </a:t>
            </a:r>
            <a:r>
              <a:rPr lang="en-US" sz="4400" b="1" dirty="0" err="1"/>
              <a:t>er</a:t>
            </a:r>
            <a:r>
              <a:rPr lang="en-US" sz="4400" b="1" dirty="0"/>
              <a:t> nu mis?</a:t>
            </a:r>
            <a:endParaRPr lang="nl-NL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6D5B4-2DAE-4E50-9920-BA7E84AD734C}"/>
              </a:ext>
            </a:extLst>
          </p:cNvPr>
          <p:cNvSpPr txBox="1"/>
          <p:nvPr/>
        </p:nvSpPr>
        <p:spPr>
          <a:xfrm>
            <a:off x="3059832" y="1268760"/>
            <a:ext cx="23348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Geregistreerd</a:t>
            </a:r>
            <a:endParaRPr lang="en-NL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E179A-9153-4FE4-B90E-107D09A622CF}"/>
              </a:ext>
            </a:extLst>
          </p:cNvPr>
          <p:cNvSpPr txBox="1"/>
          <p:nvPr/>
        </p:nvSpPr>
        <p:spPr>
          <a:xfrm>
            <a:off x="5436096" y="1268760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Gemodelleerd</a:t>
            </a:r>
            <a:endParaRPr lang="en-N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D4246-3E5F-4AE8-A55A-E7DC861C1E75}"/>
              </a:ext>
            </a:extLst>
          </p:cNvPr>
          <p:cNvSpPr txBox="1"/>
          <p:nvPr/>
        </p:nvSpPr>
        <p:spPr>
          <a:xfrm rot="16200000">
            <a:off x="-1125052" y="2865456"/>
            <a:ext cx="45725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huidkanker</a:t>
            </a:r>
            <a:r>
              <a:rPr lang="en-US" sz="2800" dirty="0"/>
              <a:t> </a:t>
            </a:r>
            <a:r>
              <a:rPr lang="en-US" sz="2800" dirty="0" err="1"/>
              <a:t>t.o.v</a:t>
            </a:r>
            <a:r>
              <a:rPr lang="en-US" sz="2800" dirty="0"/>
              <a:t>. 1990</a:t>
            </a:r>
            <a:endParaRPr lang="en-NL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049FE-B5BD-4B0B-9961-700E9956158D}"/>
              </a:ext>
            </a:extLst>
          </p:cNvPr>
          <p:cNvSpPr txBox="1"/>
          <p:nvPr/>
        </p:nvSpPr>
        <p:spPr>
          <a:xfrm>
            <a:off x="1547664" y="5716952"/>
            <a:ext cx="6004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Het is </a:t>
            </a:r>
            <a:r>
              <a:rPr lang="en-US" sz="2800" dirty="0" err="1"/>
              <a:t>niet</a:t>
            </a:r>
            <a:r>
              <a:rPr lang="en-US" sz="2800" dirty="0"/>
              <a:t> de </a:t>
            </a:r>
            <a:r>
              <a:rPr lang="en-US" sz="2800" dirty="0" err="1"/>
              <a:t>ozonlaag</a:t>
            </a:r>
            <a:r>
              <a:rPr lang="en-US" sz="2800" dirty="0"/>
              <a:t> of de </a:t>
            </a:r>
            <a:r>
              <a:rPr lang="en-US" sz="2800" dirty="0" err="1"/>
              <a:t>vergrijzing</a:t>
            </a:r>
            <a:r>
              <a:rPr lang="en-US" sz="2800" dirty="0"/>
              <a:t>!</a:t>
            </a:r>
            <a:endParaRPr lang="en-NL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B1FC3-6960-415B-96B9-ABF22C16D79A}"/>
              </a:ext>
            </a:extLst>
          </p:cNvPr>
          <p:cNvSpPr txBox="1"/>
          <p:nvPr/>
        </p:nvSpPr>
        <p:spPr>
          <a:xfrm>
            <a:off x="1312373" y="6093296"/>
            <a:ext cx="6483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Als</a:t>
            </a:r>
            <a:r>
              <a:rPr lang="en-US" sz="2800" dirty="0"/>
              <a:t> we </a:t>
            </a:r>
            <a:r>
              <a:rPr lang="en-US" sz="2800" dirty="0" err="1"/>
              <a:t>niks</a:t>
            </a:r>
            <a:r>
              <a:rPr lang="en-US" sz="2800" dirty="0"/>
              <a:t> </a:t>
            </a:r>
            <a:r>
              <a:rPr lang="en-US" sz="2800" dirty="0" err="1"/>
              <a:t>doen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r>
              <a:rPr lang="en-US" sz="2800" dirty="0"/>
              <a:t> het </a:t>
            </a:r>
            <a:r>
              <a:rPr lang="en-US" sz="2800" dirty="0" err="1"/>
              <a:t>nog</a:t>
            </a:r>
            <a:r>
              <a:rPr lang="en-US" sz="2800" dirty="0"/>
              <a:t> 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erger</a:t>
            </a:r>
            <a:r>
              <a:rPr lang="en-US" sz="2800" dirty="0"/>
              <a:t>! 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111059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2165"/>
            <a:ext cx="6824407" cy="4709802"/>
          </a:xfrm>
          <a:prstGeom prst="rect">
            <a:avLst/>
          </a:prstGeom>
          <a:ln w="63500"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20337" y="0"/>
            <a:ext cx="4459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Wat </a:t>
            </a:r>
            <a:r>
              <a:rPr lang="en-US" sz="4400" b="1" dirty="0" err="1"/>
              <a:t>zou</a:t>
            </a:r>
            <a:r>
              <a:rPr lang="en-US" sz="4400" b="1" dirty="0"/>
              <a:t> je </a:t>
            </a:r>
            <a:r>
              <a:rPr lang="en-US" sz="4400" b="1" dirty="0" err="1"/>
              <a:t>willen</a:t>
            </a:r>
            <a:r>
              <a:rPr lang="en-US" sz="4400" b="1" dirty="0"/>
              <a:t>?</a:t>
            </a:r>
            <a:endParaRPr lang="nl-NL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6D5B4-2DAE-4E50-9920-BA7E84AD734C}"/>
              </a:ext>
            </a:extLst>
          </p:cNvPr>
          <p:cNvSpPr txBox="1"/>
          <p:nvPr/>
        </p:nvSpPr>
        <p:spPr>
          <a:xfrm>
            <a:off x="3059832" y="1268760"/>
            <a:ext cx="23348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Geregistreerd</a:t>
            </a:r>
            <a:endParaRPr lang="en-NL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E179A-9153-4FE4-B90E-107D09A622CF}"/>
              </a:ext>
            </a:extLst>
          </p:cNvPr>
          <p:cNvSpPr txBox="1"/>
          <p:nvPr/>
        </p:nvSpPr>
        <p:spPr>
          <a:xfrm>
            <a:off x="5436096" y="1268760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Gemodelleerd</a:t>
            </a:r>
            <a:endParaRPr lang="en-N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D4246-3E5F-4AE8-A55A-E7DC861C1E75}"/>
              </a:ext>
            </a:extLst>
          </p:cNvPr>
          <p:cNvSpPr txBox="1"/>
          <p:nvPr/>
        </p:nvSpPr>
        <p:spPr>
          <a:xfrm rot="16200000">
            <a:off x="-1125052" y="2865456"/>
            <a:ext cx="45725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huidkanker</a:t>
            </a:r>
            <a:r>
              <a:rPr lang="en-US" sz="2800" dirty="0"/>
              <a:t> </a:t>
            </a:r>
            <a:r>
              <a:rPr lang="en-US" sz="2800" dirty="0" err="1"/>
              <a:t>t.o.v</a:t>
            </a:r>
            <a:r>
              <a:rPr lang="en-US" sz="2800" dirty="0"/>
              <a:t>. 1990</a:t>
            </a:r>
            <a:endParaRPr lang="en-NL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049FE-B5BD-4B0B-9961-700E9956158D}"/>
              </a:ext>
            </a:extLst>
          </p:cNvPr>
          <p:cNvSpPr txBox="1"/>
          <p:nvPr/>
        </p:nvSpPr>
        <p:spPr>
          <a:xfrm>
            <a:off x="3491880" y="5949280"/>
            <a:ext cx="236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 trend </a:t>
            </a:r>
            <a:r>
              <a:rPr lang="en-US" sz="2800" dirty="0" err="1"/>
              <a:t>keren</a:t>
            </a:r>
            <a:endParaRPr lang="en-NL" sz="2800" dirty="0"/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6753CEEB-4940-4E4C-A449-7EE3501CA518}"/>
              </a:ext>
            </a:extLst>
          </p:cNvPr>
          <p:cNvSpPr/>
          <p:nvPr/>
        </p:nvSpPr>
        <p:spPr>
          <a:xfrm>
            <a:off x="3303683" y="1376033"/>
            <a:ext cx="1080120" cy="1296144"/>
          </a:xfrm>
          <a:prstGeom prst="circularArrow">
            <a:avLst>
              <a:gd name="adj1" fmla="val 12500"/>
              <a:gd name="adj2" fmla="val 1924117"/>
              <a:gd name="adj3" fmla="val 20457681"/>
              <a:gd name="adj4" fmla="val 10800000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6521" y="107415"/>
            <a:ext cx="5913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Wat is de </a:t>
            </a:r>
            <a:r>
              <a:rPr lang="en-US" sz="3200" b="1" dirty="0" err="1"/>
              <a:t>vermoedelijke</a:t>
            </a:r>
            <a:r>
              <a:rPr lang="en-US" sz="3200" b="1" dirty="0"/>
              <a:t> </a:t>
            </a:r>
            <a:r>
              <a:rPr lang="en-US" sz="3200" b="1" dirty="0" err="1"/>
              <a:t>oorzaak</a:t>
            </a:r>
            <a:r>
              <a:rPr lang="en-US" sz="3200" b="1" dirty="0"/>
              <a:t>?</a:t>
            </a:r>
            <a:endParaRPr lang="nl-NL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564904"/>
            <a:ext cx="7632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Onverstandig</a:t>
            </a:r>
            <a:r>
              <a:rPr lang="en-US" sz="3200" b="1" dirty="0"/>
              <a:t> </a:t>
            </a:r>
            <a:r>
              <a:rPr lang="en-US" sz="3200" b="1" dirty="0" err="1"/>
              <a:t>zongedrag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(minder </a:t>
            </a:r>
            <a:r>
              <a:rPr lang="en-US" sz="3200" b="1" dirty="0" err="1"/>
              <a:t>bedekkende</a:t>
            </a:r>
            <a:r>
              <a:rPr lang="en-US" sz="3200" b="1" dirty="0"/>
              <a:t> </a:t>
            </a:r>
            <a:r>
              <a:rPr lang="en-US" sz="3200" b="1" dirty="0" err="1"/>
              <a:t>kleding</a:t>
            </a:r>
            <a:r>
              <a:rPr lang="en-US" sz="3200" b="1" dirty="0"/>
              <a:t>,</a:t>
            </a:r>
          </a:p>
          <a:p>
            <a:pPr algn="ctr"/>
            <a:r>
              <a:rPr lang="en-US" sz="3200" b="1" dirty="0" err="1"/>
              <a:t>meer</a:t>
            </a:r>
            <a:r>
              <a:rPr lang="en-US" sz="3200" b="1" dirty="0"/>
              <a:t> de </a:t>
            </a:r>
            <a:r>
              <a:rPr lang="en-US" sz="3200" b="1" dirty="0" err="1"/>
              <a:t>zon</a:t>
            </a:r>
            <a:r>
              <a:rPr lang="en-US" sz="3200" b="1" dirty="0"/>
              <a:t> </a:t>
            </a:r>
            <a:r>
              <a:rPr lang="en-US" sz="3200" b="1" dirty="0" err="1"/>
              <a:t>opzoeken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/>
              <a:t>in </a:t>
            </a:r>
            <a:r>
              <a:rPr lang="en-US" sz="3200" b="1" dirty="0" err="1"/>
              <a:t>vergelijking</a:t>
            </a:r>
            <a:r>
              <a:rPr lang="en-US" sz="3200" b="1" dirty="0"/>
              <a:t> met </a:t>
            </a:r>
            <a:r>
              <a:rPr lang="en-US" sz="3200" b="1" dirty="0" err="1"/>
              <a:t>vroeger</a:t>
            </a:r>
            <a:r>
              <a:rPr lang="en-US" sz="3200" b="1" dirty="0"/>
              <a:t> </a:t>
            </a:r>
            <a:r>
              <a:rPr lang="en-US" sz="3200" b="1" dirty="0" err="1"/>
              <a:t>tijden</a:t>
            </a:r>
            <a:r>
              <a:rPr lang="en-US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010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23528" y="188640"/>
            <a:ext cx="849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Zonkrachtactieplan</a:t>
            </a:r>
            <a:r>
              <a:rPr lang="en-US" sz="3200" b="1" dirty="0"/>
              <a:t> (ZAP!)</a:t>
            </a:r>
            <a:endParaRPr lang="nl-NL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E54B0-1A5A-4E4E-9BF1-F98BF6C56F73}"/>
              </a:ext>
            </a:extLst>
          </p:cNvPr>
          <p:cNvSpPr txBox="1"/>
          <p:nvPr/>
        </p:nvSpPr>
        <p:spPr>
          <a:xfrm>
            <a:off x="251520" y="1028343"/>
            <a:ext cx="897636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VWS </a:t>
            </a:r>
            <a:r>
              <a:rPr lang="en-US" sz="2400" b="1" dirty="0" err="1"/>
              <a:t>heeft</a:t>
            </a:r>
            <a:r>
              <a:rPr lang="en-US" sz="2400" b="1" dirty="0"/>
              <a:t> </a:t>
            </a:r>
            <a:r>
              <a:rPr lang="en-US" sz="2400" b="1" dirty="0" err="1"/>
              <a:t>gevraagd</a:t>
            </a:r>
            <a:r>
              <a:rPr lang="en-US" sz="2400" b="1" dirty="0"/>
              <a:t>: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De </a:t>
            </a:r>
            <a:r>
              <a:rPr lang="en-US" sz="2400" dirty="0" err="1"/>
              <a:t>huidkankertrend</a:t>
            </a:r>
            <a:r>
              <a:rPr lang="en-US" sz="2400" dirty="0"/>
              <a:t> </a:t>
            </a:r>
            <a:r>
              <a:rPr lang="en-US" sz="2400" dirty="0" err="1"/>
              <a:t>keren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Samen</a:t>
            </a:r>
            <a:r>
              <a:rPr lang="en-US" sz="2400" dirty="0"/>
              <a:t> 1 </a:t>
            </a:r>
            <a:r>
              <a:rPr lang="en-US" sz="2400" dirty="0" err="1"/>
              <a:t>strategie</a:t>
            </a:r>
            <a:r>
              <a:rPr lang="en-US" sz="2400" dirty="0"/>
              <a:t> </a:t>
            </a:r>
            <a:r>
              <a:rPr lang="en-US" sz="2400" dirty="0" err="1"/>
              <a:t>opzetten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huidkankerpreventie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Voorlichting</a:t>
            </a:r>
            <a:r>
              <a:rPr lang="en-US" sz="2400" dirty="0"/>
              <a:t> </a:t>
            </a:r>
            <a:r>
              <a:rPr lang="en-US" sz="2400" dirty="0" err="1"/>
              <a:t>afstemmen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Samen</a:t>
            </a:r>
            <a:r>
              <a:rPr lang="en-US" sz="2400" dirty="0"/>
              <a:t> </a:t>
            </a:r>
            <a:r>
              <a:rPr lang="en-US" sz="2400" dirty="0" err="1"/>
              <a:t>alarmeringsmomenten</a:t>
            </a:r>
            <a:r>
              <a:rPr lang="en-US" sz="2400" dirty="0"/>
              <a:t> </a:t>
            </a:r>
            <a:r>
              <a:rPr lang="en-US" sz="2400" dirty="0" err="1"/>
              <a:t>kiezen</a:t>
            </a:r>
            <a:r>
              <a:rPr lang="en-US" sz="2400" dirty="0"/>
              <a:t>, </a:t>
            </a:r>
            <a:r>
              <a:rPr lang="en-US" sz="2400" dirty="0" err="1"/>
              <a:t>zowel</a:t>
            </a:r>
            <a:r>
              <a:rPr lang="en-US" sz="2400" dirty="0"/>
              <a:t> ad hoc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gepland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Kennis</a:t>
            </a:r>
            <a:r>
              <a:rPr lang="en-US" sz="2400" dirty="0"/>
              <a:t> </a:t>
            </a:r>
            <a:r>
              <a:rPr lang="en-US" sz="2400" dirty="0" err="1"/>
              <a:t>delen</a:t>
            </a:r>
            <a:r>
              <a:rPr lang="en-US" sz="2400" dirty="0"/>
              <a:t>, </a:t>
            </a:r>
            <a:r>
              <a:rPr lang="en-US" sz="2400" dirty="0" err="1"/>
              <a:t>kennisagenda</a:t>
            </a:r>
            <a:r>
              <a:rPr lang="en-US" sz="2400" dirty="0"/>
              <a:t> </a:t>
            </a:r>
            <a:r>
              <a:rPr lang="en-US" sz="2400" dirty="0" err="1"/>
              <a:t>opstellen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Doelgroepen</a:t>
            </a:r>
            <a:r>
              <a:rPr lang="en-US" sz="24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Algemene</a:t>
            </a:r>
            <a:r>
              <a:rPr lang="en-US" sz="2400" dirty="0"/>
              <a:t> </a:t>
            </a:r>
            <a:r>
              <a:rPr lang="en-US" sz="2400" dirty="0" err="1"/>
              <a:t>publiek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Specifieke</a:t>
            </a:r>
            <a:r>
              <a:rPr lang="en-US" sz="2400" dirty="0"/>
              <a:t> </a:t>
            </a:r>
            <a:r>
              <a:rPr lang="en-US" sz="2400" dirty="0" err="1"/>
              <a:t>groepen</a:t>
            </a:r>
            <a:r>
              <a:rPr lang="en-US" sz="2400" dirty="0"/>
              <a:t>: </a:t>
            </a:r>
            <a:r>
              <a:rPr lang="en-US" sz="2400" dirty="0" err="1"/>
              <a:t>kinderen</a:t>
            </a:r>
            <a:r>
              <a:rPr lang="en-US" sz="2400" dirty="0"/>
              <a:t>, </a:t>
            </a:r>
            <a:r>
              <a:rPr lang="en-US" sz="2400" dirty="0" err="1"/>
              <a:t>ouders</a:t>
            </a:r>
            <a:r>
              <a:rPr lang="en-US" sz="2400" dirty="0"/>
              <a:t>, </a:t>
            </a:r>
            <a:r>
              <a:rPr lang="en-US" sz="2400" dirty="0" err="1"/>
              <a:t>scholen</a:t>
            </a:r>
            <a:r>
              <a:rPr lang="en-US" sz="2400" dirty="0"/>
              <a:t>, </a:t>
            </a:r>
            <a:r>
              <a:rPr lang="en-US" sz="2400" dirty="0" err="1"/>
              <a:t>kinderdagverblijven</a:t>
            </a:r>
            <a:r>
              <a:rPr lang="en-US" sz="2400" dirty="0"/>
              <a:t>, 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buitenwerkers</a:t>
            </a:r>
            <a:r>
              <a:rPr lang="en-US" sz="2400" dirty="0"/>
              <a:t>, </a:t>
            </a:r>
            <a:r>
              <a:rPr lang="en-US" sz="2400" dirty="0" err="1"/>
              <a:t>vakantiegangers</a:t>
            </a:r>
            <a:r>
              <a:rPr lang="en-US" sz="2400" dirty="0"/>
              <a:t>, </a:t>
            </a:r>
            <a:r>
              <a:rPr lang="en-US" sz="2400" dirty="0" err="1"/>
              <a:t>recreanten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7840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96509" y="22801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Partners van het Zonkrachtactieplan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E3FBD-5FB2-4135-9243-43F39C0A8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r="35960" b="7754"/>
          <a:stretch/>
        </p:blipFill>
        <p:spPr>
          <a:xfrm>
            <a:off x="7020272" y="3626196"/>
            <a:ext cx="1323327" cy="1960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2A013-235F-4D04-9B3C-19FF57B8E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26900" r="5113" b="20601"/>
          <a:stretch/>
        </p:blipFill>
        <p:spPr>
          <a:xfrm>
            <a:off x="5830273" y="824598"/>
            <a:ext cx="3122956" cy="1040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D33AC7-F1E7-47C5-8568-CFC5221B0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47" y="830838"/>
            <a:ext cx="2467320" cy="1423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F3E1E9-DBE3-40CE-B518-547D74544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" y="2834641"/>
            <a:ext cx="2670053" cy="10873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3426DE-9CD4-432F-AC84-4321C783C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" y="816529"/>
            <a:ext cx="2642527" cy="8289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B47ACE-EB59-4FAD-8538-CC02542779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47" y="4992750"/>
            <a:ext cx="2521314" cy="8110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491457-7696-4618-AE56-D4E64A35CC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935582"/>
            <a:ext cx="2768983" cy="922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45F4D-C9D9-480B-B1DC-596F81E494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" y="3961067"/>
            <a:ext cx="2678939" cy="9219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060DFD-4A8B-461B-89A6-2A033D3D3C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9447" y="3997119"/>
            <a:ext cx="3677455" cy="863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BEEE5-5604-4BFB-A21D-CD1AD7F131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0822" y="2277018"/>
            <a:ext cx="2341857" cy="94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667D8-DB03-4755-B08B-4D75913633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" y="4973898"/>
            <a:ext cx="2356104" cy="813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C776EB-42CB-408D-8D27-F9EBA4F9E7F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" y="1739817"/>
            <a:ext cx="2642527" cy="1032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0EE9C8-3822-4430-A2F2-4F15687DF0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83" y="2436860"/>
            <a:ext cx="1779840" cy="1423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5F8C97-C7AD-4C06-9FD6-33EF2A4D4F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" y="5931938"/>
            <a:ext cx="2254536" cy="889498"/>
          </a:xfrm>
          <a:prstGeom prst="rect">
            <a:avLst/>
          </a:prstGeom>
        </p:spPr>
      </p:pic>
      <p:pic>
        <p:nvPicPr>
          <p:cNvPr id="1026" name="Picture 2" descr="Afbeeldingsresultaat voor AMC amsterdam">
            <a:extLst>
              <a:ext uri="{FF2B5EF4-FFF2-40B4-BE49-F238E27FC236}">
                <a16:creationId xmlns:a16="http://schemas.microsoft.com/office/drawing/2014/main" id="{4FE56AE9-FD7B-4AC2-9E3B-C2915432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35" y="5931938"/>
            <a:ext cx="2938390" cy="4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5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3647F-A1ED-4AEE-9B53-ED887B1908CC}"/>
              </a:ext>
            </a:extLst>
          </p:cNvPr>
          <p:cNvSpPr txBox="1"/>
          <p:nvPr/>
        </p:nvSpPr>
        <p:spPr>
          <a:xfrm>
            <a:off x="251520" y="188640"/>
            <a:ext cx="866436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u="sng" dirty="0"/>
              <a:t>Workshop </a:t>
            </a:r>
            <a:r>
              <a:rPr lang="nl-NL" sz="3600" b="1" u="sng" dirty="0" err="1"/>
              <a:t>ZonkrachtActiePlan</a:t>
            </a:r>
            <a:r>
              <a:rPr lang="nl-NL" sz="3600" b="1" u="sng" dirty="0"/>
              <a:t> (ZAP!):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Inleiding</a:t>
            </a:r>
            <a:r>
              <a:rPr lang="nl-NL" dirty="0"/>
              <a:t>: Arjan van Dijk (</a:t>
            </a:r>
            <a:r>
              <a:rPr lang="nl-NL"/>
              <a:t>RIVM):</a:t>
            </a:r>
            <a:endParaRPr lang="en-NL" dirty="0"/>
          </a:p>
          <a:p>
            <a:r>
              <a:rPr lang="nl-NL" dirty="0"/>
              <a:t>Opbouw van het </a:t>
            </a:r>
            <a:r>
              <a:rPr lang="nl-NL" dirty="0" err="1"/>
              <a:t>ZonkrachtActiePlan</a:t>
            </a:r>
            <a:endParaRPr lang="en-NL" dirty="0"/>
          </a:p>
          <a:p>
            <a:r>
              <a:rPr lang="nl-NL" dirty="0"/>
              <a:t> 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Presentatie KNMI </a:t>
            </a:r>
            <a:r>
              <a:rPr lang="nl-NL" dirty="0"/>
              <a:t>(Michiel van Weele): </a:t>
            </a:r>
          </a:p>
          <a:p>
            <a:r>
              <a:rPr lang="nl-NL" dirty="0"/>
              <a:t>Veranderingen die de beschikbare UV-dosis of de blootstelling daaraan zullen beïnvloeden</a:t>
            </a:r>
            <a:endParaRPr lang="en-NL" dirty="0"/>
          </a:p>
          <a:p>
            <a:r>
              <a:rPr lang="nl-NL" dirty="0"/>
              <a:t> 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Presentatie RIVM  </a:t>
            </a:r>
            <a:r>
              <a:rPr lang="nl-NL" dirty="0"/>
              <a:t>(Arjan van Dijk):</a:t>
            </a:r>
          </a:p>
          <a:p>
            <a:r>
              <a:rPr lang="nl-NL" dirty="0"/>
              <a:t>Veranderende blootstelling en de gezondheid</a:t>
            </a:r>
            <a:endParaRPr lang="en-NL" dirty="0"/>
          </a:p>
          <a:p>
            <a:r>
              <a:rPr lang="nl-NL" dirty="0"/>
              <a:t> 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Presentatie KWF </a:t>
            </a:r>
            <a:r>
              <a:rPr lang="nl-NL" dirty="0"/>
              <a:t>(Bart de Wolf en Pim te </a:t>
            </a:r>
            <a:r>
              <a:rPr lang="nl-NL" dirty="0" err="1"/>
              <a:t>Loeke</a:t>
            </a:r>
            <a:r>
              <a:rPr lang="nl-NL" dirty="0"/>
              <a:t>):</a:t>
            </a:r>
          </a:p>
          <a:p>
            <a:r>
              <a:rPr lang="nl-NL" dirty="0"/>
              <a:t>Vertaling van het ZAP naar lokale omgevingsplannen en </a:t>
            </a:r>
            <a:r>
              <a:rPr lang="nl-NL" dirty="0" err="1"/>
              <a:t>klimaatadaptatiestrategiën</a:t>
            </a:r>
            <a:endParaRPr lang="en-NL" dirty="0"/>
          </a:p>
          <a:p>
            <a:r>
              <a:rPr lang="nl-NL" dirty="0"/>
              <a:t> 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Discussie met de workshopdeelnemers</a:t>
            </a:r>
            <a:r>
              <a:rPr lang="nl-NL" dirty="0"/>
              <a:t>: </a:t>
            </a:r>
          </a:p>
          <a:p>
            <a:r>
              <a:rPr lang="nl-NL" dirty="0"/>
              <a:t>Wat heb jij nodig hebben om het ZAP op te nemen in de lokale klimaatadaptatie strategie?</a:t>
            </a:r>
          </a:p>
          <a:p>
            <a:r>
              <a:rPr lang="nl-NL" dirty="0"/>
              <a:t>Maak een top 3 van aanbevelingen!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26258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S:\LSO-Projecten\gebied\UV\Publica\presentaties\2012 04 Copenhagen EU\Ozone2v3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S:\LSO-Projecten\gebied\UV\Publica\presentaties\2012 04 Copenhagen EU\Ozone2v3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S:\LSO-Projecten\gebied\UV\Publica\presentaties\2012 04 Copenhagen EU\Ozone2v3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jksoverheidInhoud">
  <a:themeElements>
    <a:clrScheme name="RijksoverheidInhoud 1">
      <a:dk1>
        <a:srgbClr val="000000"/>
      </a:dk1>
      <a:lt1>
        <a:srgbClr val="FFFFFF"/>
      </a:lt1>
      <a:dk2>
        <a:srgbClr val="673327"/>
      </a:dk2>
      <a:lt2>
        <a:srgbClr val="673327"/>
      </a:lt2>
      <a:accent1>
        <a:srgbClr val="F9E11E"/>
      </a:accent1>
      <a:accent2>
        <a:srgbClr val="FFB612"/>
      </a:accent2>
      <a:accent3>
        <a:srgbClr val="FFFFFF"/>
      </a:accent3>
      <a:accent4>
        <a:srgbClr val="000000"/>
      </a:accent4>
      <a:accent5>
        <a:srgbClr val="FBEEAB"/>
      </a:accent5>
      <a:accent6>
        <a:srgbClr val="E7A50F"/>
      </a:accent6>
      <a:hlink>
        <a:srgbClr val="E17000"/>
      </a:hlink>
      <a:folHlink>
        <a:srgbClr val="D52B1E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Inhoud 1">
        <a:dk1>
          <a:srgbClr val="000000"/>
        </a:dk1>
        <a:lt1>
          <a:srgbClr val="FFFFFF"/>
        </a:lt1>
        <a:dk2>
          <a:srgbClr val="673327"/>
        </a:dk2>
        <a:lt2>
          <a:srgbClr val="673327"/>
        </a:lt2>
        <a:accent1>
          <a:srgbClr val="F9E11E"/>
        </a:accent1>
        <a:accent2>
          <a:srgbClr val="FFB612"/>
        </a:accent2>
        <a:accent3>
          <a:srgbClr val="FFFFFF"/>
        </a:accent3>
        <a:accent4>
          <a:srgbClr val="000000"/>
        </a:accent4>
        <a:accent5>
          <a:srgbClr val="FBEEAB"/>
        </a:accent5>
        <a:accent6>
          <a:srgbClr val="E7A50F"/>
        </a:accent6>
        <a:hlink>
          <a:srgbClr val="E17000"/>
        </a:hlink>
        <a:folHlink>
          <a:srgbClr val="D52B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ijksoverheidInhoud">
  <a:themeElements>
    <a:clrScheme name="RijksoverheidInhoud 1">
      <a:dk1>
        <a:srgbClr val="000000"/>
      </a:dk1>
      <a:lt1>
        <a:srgbClr val="FFFFFF"/>
      </a:lt1>
      <a:dk2>
        <a:srgbClr val="673327"/>
      </a:dk2>
      <a:lt2>
        <a:srgbClr val="673327"/>
      </a:lt2>
      <a:accent1>
        <a:srgbClr val="F9E11E"/>
      </a:accent1>
      <a:accent2>
        <a:srgbClr val="FFB612"/>
      </a:accent2>
      <a:accent3>
        <a:srgbClr val="FFFFFF"/>
      </a:accent3>
      <a:accent4>
        <a:srgbClr val="000000"/>
      </a:accent4>
      <a:accent5>
        <a:srgbClr val="FBEEAB"/>
      </a:accent5>
      <a:accent6>
        <a:srgbClr val="E7A50F"/>
      </a:accent6>
      <a:hlink>
        <a:srgbClr val="E17000"/>
      </a:hlink>
      <a:folHlink>
        <a:srgbClr val="D52B1E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Inhoud 1">
        <a:dk1>
          <a:srgbClr val="000000"/>
        </a:dk1>
        <a:lt1>
          <a:srgbClr val="FFFFFF"/>
        </a:lt1>
        <a:dk2>
          <a:srgbClr val="673327"/>
        </a:dk2>
        <a:lt2>
          <a:srgbClr val="673327"/>
        </a:lt2>
        <a:accent1>
          <a:srgbClr val="F9E11E"/>
        </a:accent1>
        <a:accent2>
          <a:srgbClr val="FFB612"/>
        </a:accent2>
        <a:accent3>
          <a:srgbClr val="FFFFFF"/>
        </a:accent3>
        <a:accent4>
          <a:srgbClr val="000000"/>
        </a:accent4>
        <a:accent5>
          <a:srgbClr val="FBEEAB"/>
        </a:accent5>
        <a:accent6>
          <a:srgbClr val="E7A50F"/>
        </a:accent6>
        <a:hlink>
          <a:srgbClr val="E17000"/>
        </a:hlink>
        <a:folHlink>
          <a:srgbClr val="D52B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ijksoverheidInhoud">
  <a:themeElements>
    <a:clrScheme name="RijksoverheidInhoud 1">
      <a:dk1>
        <a:srgbClr val="000000"/>
      </a:dk1>
      <a:lt1>
        <a:srgbClr val="FFFFFF"/>
      </a:lt1>
      <a:dk2>
        <a:srgbClr val="673327"/>
      </a:dk2>
      <a:lt2>
        <a:srgbClr val="673327"/>
      </a:lt2>
      <a:accent1>
        <a:srgbClr val="F9E11E"/>
      </a:accent1>
      <a:accent2>
        <a:srgbClr val="FFB612"/>
      </a:accent2>
      <a:accent3>
        <a:srgbClr val="FFFFFF"/>
      </a:accent3>
      <a:accent4>
        <a:srgbClr val="000000"/>
      </a:accent4>
      <a:accent5>
        <a:srgbClr val="FBEEAB"/>
      </a:accent5>
      <a:accent6>
        <a:srgbClr val="E7A50F"/>
      </a:accent6>
      <a:hlink>
        <a:srgbClr val="E17000"/>
      </a:hlink>
      <a:folHlink>
        <a:srgbClr val="D52B1E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Inhoud 1">
        <a:dk1>
          <a:srgbClr val="000000"/>
        </a:dk1>
        <a:lt1>
          <a:srgbClr val="FFFFFF"/>
        </a:lt1>
        <a:dk2>
          <a:srgbClr val="673327"/>
        </a:dk2>
        <a:lt2>
          <a:srgbClr val="673327"/>
        </a:lt2>
        <a:accent1>
          <a:srgbClr val="F9E11E"/>
        </a:accent1>
        <a:accent2>
          <a:srgbClr val="FFB612"/>
        </a:accent2>
        <a:accent3>
          <a:srgbClr val="FFFFFF"/>
        </a:accent3>
        <a:accent4>
          <a:srgbClr val="000000"/>
        </a:accent4>
        <a:accent5>
          <a:srgbClr val="FBEEAB"/>
        </a:accent5>
        <a:accent6>
          <a:srgbClr val="E7A50F"/>
        </a:accent6>
        <a:hlink>
          <a:srgbClr val="E17000"/>
        </a:hlink>
        <a:folHlink>
          <a:srgbClr val="D52B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13912</TotalTime>
  <Words>222</Words>
  <Application>Microsoft Office PowerPoint</Application>
  <PresentationFormat>On-screen Show (4:3)</PresentationFormat>
  <Paragraphs>84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RijksoverheidInhoud</vt:lpstr>
      <vt:lpstr>1_RijksoverheidInhoud</vt:lpstr>
      <vt:lpstr>2_RijksoverheidInhoud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Arjan van Dijk</dc:creator>
  <cp:lastModifiedBy>Nienke Beintema</cp:lastModifiedBy>
  <cp:revision>165</cp:revision>
  <cp:lastPrinted>2016-03-15T10:50:52Z</cp:lastPrinted>
  <dcterms:created xsi:type="dcterms:W3CDTF">2015-08-18T08:36:09Z</dcterms:created>
  <dcterms:modified xsi:type="dcterms:W3CDTF">2019-07-02T23:47:46Z</dcterms:modified>
</cp:coreProperties>
</file>